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media/image31.jpg" ContentType="image/png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7"/>
  </p:notesMasterIdLst>
  <p:sldIdLst>
    <p:sldId id="313" r:id="rId2"/>
    <p:sldId id="353" r:id="rId3"/>
    <p:sldId id="340" r:id="rId4"/>
    <p:sldId id="343" r:id="rId5"/>
    <p:sldId id="314" r:id="rId6"/>
    <p:sldId id="315" r:id="rId7"/>
    <p:sldId id="341" r:id="rId8"/>
    <p:sldId id="344" r:id="rId9"/>
    <p:sldId id="345" r:id="rId10"/>
    <p:sldId id="342" r:id="rId11"/>
    <p:sldId id="346" r:id="rId12"/>
    <p:sldId id="347" r:id="rId13"/>
    <p:sldId id="348" r:id="rId14"/>
    <p:sldId id="349" r:id="rId15"/>
    <p:sldId id="327" r:id="rId16"/>
    <p:sldId id="328" r:id="rId17"/>
    <p:sldId id="354" r:id="rId18"/>
    <p:sldId id="356" r:id="rId19"/>
    <p:sldId id="357" r:id="rId20"/>
    <p:sldId id="350" r:id="rId21"/>
    <p:sldId id="309" r:id="rId22"/>
    <p:sldId id="332" r:id="rId23"/>
    <p:sldId id="333" r:id="rId24"/>
    <p:sldId id="352" r:id="rId25"/>
    <p:sldId id="351" r:id="rId26"/>
  </p:sldIdLst>
  <p:sldSz cx="2879725" cy="1619250"/>
  <p:notesSz cx="6858000" cy="9144000"/>
  <p:defaultTextStyle>
    <a:defPPr>
      <a:defRPr lang="zh-CN"/>
    </a:defPPr>
    <a:lvl1pPr marL="0" algn="l" defTabSz="143927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1pPr>
    <a:lvl2pPr marL="143927" algn="l" defTabSz="143927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2pPr>
    <a:lvl3pPr marL="287853" algn="l" defTabSz="143927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3pPr>
    <a:lvl4pPr marL="431780" algn="l" defTabSz="143927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4pPr>
    <a:lvl5pPr marL="575706" algn="l" defTabSz="143927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5pPr>
    <a:lvl6pPr marL="719633" algn="l" defTabSz="143927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6pPr>
    <a:lvl7pPr marL="863559" algn="l" defTabSz="143927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7pPr>
    <a:lvl8pPr marL="1007486" algn="l" defTabSz="143927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8pPr>
    <a:lvl9pPr marL="1151412" algn="l" defTabSz="143927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510">
          <p15:clr>
            <a:srgbClr val="A4A3A4"/>
          </p15:clr>
        </p15:guide>
        <p15:guide id="2" pos="90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AC090"/>
    <a:srgbClr val="32CAFF"/>
    <a:srgbClr val="30CBFF"/>
    <a:srgbClr val="F79646"/>
    <a:srgbClr val="120938"/>
    <a:srgbClr val="5DABFF"/>
    <a:srgbClr val="43C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5854"/>
    <p:restoredTop sz="94284" autoAdjust="0"/>
  </p:normalViewPr>
  <p:slideViewPr>
    <p:cSldViewPr snapToGrid="0" snapToObjects="1">
      <p:cViewPr varScale="1">
        <p:scale>
          <a:sx n="400" d="100"/>
          <a:sy n="400" d="100"/>
        </p:scale>
        <p:origin x="1776" y="432"/>
      </p:cViewPr>
      <p:guideLst>
        <p:guide orient="horz" pos="510"/>
        <p:guide pos="907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C83A31B-0CD6-9547-AD0E-D47A837432AF}" type="datetimeFigureOut">
              <a:rPr kumimoji="1" lang="zh-CN" altLang="en-US" smtClean="0"/>
              <a:t>2020/2/14</a:t>
            </a:fld>
            <a:endParaRPr kumimoji="1"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zh-CN" altLang="en-US"/>
              <a:t>编辑母版文本样式</a:t>
            </a:r>
          </a:p>
          <a:p>
            <a:pPr lvl="1"/>
            <a:r>
              <a:rPr kumimoji="1" lang="zh-CN" altLang="en-US"/>
              <a:t>第二级</a:t>
            </a:r>
          </a:p>
          <a:p>
            <a:pPr lvl="2"/>
            <a:r>
              <a:rPr kumimoji="1" lang="zh-CN" altLang="en-US"/>
              <a:t>第三级</a:t>
            </a:r>
          </a:p>
          <a:p>
            <a:pPr lvl="3"/>
            <a:r>
              <a:rPr kumimoji="1" lang="zh-CN" altLang="en-US"/>
              <a:t>第四级</a:t>
            </a:r>
          </a:p>
          <a:p>
            <a:pPr lvl="4"/>
            <a:r>
              <a:rPr kumimoji="1"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zh-CN" altLang="en-US"/>
          </a:p>
        </p:txBody>
      </p:sp>
      <p:sp>
        <p:nvSpPr>
          <p:cNvPr id="7" name="幻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F5E714-A1FE-2D40-A5D7-61115C397F49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3198710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2655D6A-B42D-C944-901C-B4A67CFDF2D2}" type="slidenum">
              <a:rPr kumimoji="1" lang="zh-CN" altLang="en-US" smtClean="0"/>
              <a:t>4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6239765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2655D6A-B42D-C944-901C-B4A67CFDF2D2}" type="slidenum">
              <a:rPr kumimoji="1" lang="zh-CN" altLang="en-US" smtClean="0"/>
              <a:t>13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85985845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2655D6A-B42D-C944-901C-B4A67CFDF2D2}" type="slidenum">
              <a:rPr kumimoji="1" lang="zh-CN" altLang="en-US" smtClean="0"/>
              <a:t>14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56791363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2655D6A-B42D-C944-901C-B4A67CFDF2D2}" type="slidenum">
              <a:rPr kumimoji="1" lang="zh-CN" altLang="en-US" smtClean="0"/>
              <a:t>15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93902321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2655D6A-B42D-C944-901C-B4A67CFDF2D2}" type="slidenum">
              <a:rPr kumimoji="1" lang="zh-CN" altLang="en-US" smtClean="0"/>
              <a:t>16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50662882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zh-CN" altLang="en-US" dirty="0"/>
              <a:t>点击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2655D6A-B42D-C944-901C-B4A67CFDF2D2}" type="slidenum">
              <a:rPr kumimoji="1" lang="zh-CN" altLang="en-US" smtClean="0"/>
              <a:t>20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13038344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F5E714-A1FE-2D40-A5D7-61115C397F49}" type="slidenum">
              <a:rPr kumimoji="1" lang="zh-CN" altLang="en-US" smtClean="0"/>
              <a:t>23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44131785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F5E714-A1FE-2D40-A5D7-61115C397F49}" type="slidenum">
              <a:rPr kumimoji="1" lang="zh-CN" altLang="en-US" smtClean="0"/>
              <a:t>24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47645501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F5E714-A1FE-2D40-A5D7-61115C397F49}" type="slidenum">
              <a:rPr kumimoji="1" lang="zh-CN" altLang="en-US" smtClean="0"/>
              <a:t>25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5643813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2655D6A-B42D-C944-901C-B4A67CFDF2D2}" type="slidenum">
              <a:rPr kumimoji="1" lang="zh-CN" altLang="en-US" smtClean="0"/>
              <a:t>5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68837481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2655D6A-B42D-C944-901C-B4A67CFDF2D2}" type="slidenum">
              <a:rPr kumimoji="1" lang="zh-CN" altLang="en-US" smtClean="0"/>
              <a:t>6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5384681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2655D6A-B42D-C944-901C-B4A67CFDF2D2}" type="slidenum">
              <a:rPr kumimoji="1" lang="zh-CN" altLang="en-US" smtClean="0"/>
              <a:t>7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70924543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2655D6A-B42D-C944-901C-B4A67CFDF2D2}" type="slidenum">
              <a:rPr kumimoji="1" lang="zh-CN" altLang="en-US" smtClean="0"/>
              <a:t>8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44665030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2655D6A-B42D-C944-901C-B4A67CFDF2D2}" type="slidenum">
              <a:rPr kumimoji="1" lang="zh-CN" altLang="en-US" smtClean="0"/>
              <a:t>9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22827737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2655D6A-B42D-C944-901C-B4A67CFDF2D2}" type="slidenum">
              <a:rPr kumimoji="1" lang="zh-CN" altLang="en-US" smtClean="0"/>
              <a:t>10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422734381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2655D6A-B42D-C944-901C-B4A67CFDF2D2}" type="slidenum">
              <a:rPr kumimoji="1" lang="zh-CN" altLang="en-US" smtClean="0"/>
              <a:t>11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57021193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2655D6A-B42D-C944-901C-B4A67CFDF2D2}" type="slidenum">
              <a:rPr kumimoji="1" lang="zh-CN" altLang="en-US" smtClean="0"/>
              <a:t>12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7188305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215980" y="503017"/>
            <a:ext cx="2447766" cy="347089"/>
          </a:xfrm>
          <a:prstGeom prst="rect">
            <a:avLst/>
          </a:prstGeom>
        </p:spPr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431959" y="917575"/>
            <a:ext cx="2015808" cy="41380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1439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2878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4317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5757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71963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86355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0074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1514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23CB8D-C410-B045-84D1-F743E79D328E}" type="datetimeFigureOut">
              <a:rPr kumimoji="1" lang="zh-CN" altLang="en-US" smtClean="0"/>
              <a:t>2020/2/14</a:t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0BA1A4-6CEE-2447-93FB-0D3751B8A308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1191498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43986" y="64845"/>
            <a:ext cx="2591753" cy="269875"/>
          </a:xfrm>
          <a:prstGeom prst="rect">
            <a:avLst/>
          </a:prstGeom>
        </p:spPr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idx="1"/>
          </p:nvPr>
        </p:nvSpPr>
        <p:spPr>
          <a:xfrm>
            <a:off x="143986" y="377825"/>
            <a:ext cx="2591753" cy="106863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23CB8D-C410-B045-84D1-F743E79D328E}" type="datetimeFigureOut">
              <a:rPr kumimoji="1" lang="zh-CN" altLang="en-US" smtClean="0"/>
              <a:t>2020/2/14</a:t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0BA1A4-6CEE-2447-93FB-0D3751B8A308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4263433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和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2087801" y="48728"/>
            <a:ext cx="647938" cy="1036020"/>
          </a:xfrm>
          <a:prstGeom prst="rect">
            <a:avLst/>
          </a:prstGeom>
        </p:spPr>
        <p:txBody>
          <a:bodyPr vert="eaVert"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idx="1"/>
          </p:nvPr>
        </p:nvSpPr>
        <p:spPr>
          <a:xfrm>
            <a:off x="143986" y="48728"/>
            <a:ext cx="1895819" cy="103602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23CB8D-C410-B045-84D1-F743E79D328E}" type="datetimeFigureOut">
              <a:rPr kumimoji="1" lang="zh-CN" altLang="en-US" smtClean="0"/>
              <a:t>2020/2/14</a:t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0BA1A4-6CEE-2447-93FB-0D3751B8A308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7871575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43986" y="64845"/>
            <a:ext cx="2591753" cy="269875"/>
          </a:xfrm>
          <a:prstGeom prst="rect">
            <a:avLst/>
          </a:prstGeom>
        </p:spPr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43986" y="377825"/>
            <a:ext cx="2591753" cy="1068630"/>
          </a:xfrm>
          <a:prstGeom prst="rect">
            <a:avLst/>
          </a:prstGeo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23CB8D-C410-B045-84D1-F743E79D328E}" type="datetimeFigureOut">
              <a:rPr kumimoji="1" lang="zh-CN" altLang="en-US" smtClean="0"/>
              <a:t>2020/2/14</a:t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0BA1A4-6CEE-2447-93FB-0D3751B8A308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4281670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27479" y="1040518"/>
            <a:ext cx="2447766" cy="321601"/>
          </a:xfrm>
          <a:prstGeom prst="rect">
            <a:avLst/>
          </a:prstGeom>
        </p:spPr>
        <p:txBody>
          <a:bodyPr anchor="t"/>
          <a:lstStyle>
            <a:lvl1pPr algn="l">
              <a:defRPr sz="1300" b="1" cap="all"/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227479" y="686307"/>
            <a:ext cx="2447766" cy="354211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600">
                <a:solidFill>
                  <a:schemeClr val="tx1">
                    <a:tint val="75000"/>
                  </a:schemeClr>
                </a:solidFill>
              </a:defRPr>
            </a:lvl1pPr>
            <a:lvl2pPr marL="143927" indent="0">
              <a:buNone/>
              <a:defRPr sz="600">
                <a:solidFill>
                  <a:schemeClr val="tx1">
                    <a:tint val="75000"/>
                  </a:schemeClr>
                </a:solidFill>
              </a:defRPr>
            </a:lvl2pPr>
            <a:lvl3pPr marL="287853" indent="0">
              <a:buNone/>
              <a:defRPr sz="500">
                <a:solidFill>
                  <a:schemeClr val="tx1">
                    <a:tint val="75000"/>
                  </a:schemeClr>
                </a:solidFill>
              </a:defRPr>
            </a:lvl3pPr>
            <a:lvl4pPr marL="431780" indent="0">
              <a:buNone/>
              <a:defRPr sz="400">
                <a:solidFill>
                  <a:schemeClr val="tx1">
                    <a:tint val="75000"/>
                  </a:schemeClr>
                </a:solidFill>
              </a:defRPr>
            </a:lvl4pPr>
            <a:lvl5pPr marL="575706" indent="0">
              <a:buNone/>
              <a:defRPr sz="400">
                <a:solidFill>
                  <a:schemeClr val="tx1">
                    <a:tint val="75000"/>
                  </a:schemeClr>
                </a:solidFill>
              </a:defRPr>
            </a:lvl5pPr>
            <a:lvl6pPr marL="719633" indent="0">
              <a:buNone/>
              <a:defRPr sz="400">
                <a:solidFill>
                  <a:schemeClr val="tx1">
                    <a:tint val="75000"/>
                  </a:schemeClr>
                </a:solidFill>
              </a:defRPr>
            </a:lvl6pPr>
            <a:lvl7pPr marL="863559" indent="0">
              <a:buNone/>
              <a:defRPr sz="400">
                <a:solidFill>
                  <a:schemeClr val="tx1">
                    <a:tint val="75000"/>
                  </a:schemeClr>
                </a:solidFill>
              </a:defRPr>
            </a:lvl7pPr>
            <a:lvl8pPr marL="1007486" indent="0">
              <a:buNone/>
              <a:defRPr sz="400">
                <a:solidFill>
                  <a:schemeClr val="tx1">
                    <a:tint val="75000"/>
                  </a:schemeClr>
                </a:solidFill>
              </a:defRPr>
            </a:lvl8pPr>
            <a:lvl9pPr marL="1151412" indent="0">
              <a:buNone/>
              <a:defRPr sz="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23CB8D-C410-B045-84D1-F743E79D328E}" type="datetimeFigureOut">
              <a:rPr kumimoji="1" lang="zh-CN" altLang="en-US" smtClean="0"/>
              <a:t>2020/2/14</a:t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0BA1A4-6CEE-2447-93FB-0D3751B8A308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172733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项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43986" y="64845"/>
            <a:ext cx="2591753" cy="269875"/>
          </a:xfrm>
          <a:prstGeom prst="rect">
            <a:avLst/>
          </a:prstGeom>
        </p:spPr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143986" y="283369"/>
            <a:ext cx="1271879" cy="801379"/>
          </a:xfrm>
          <a:prstGeom prst="rect">
            <a:avLst/>
          </a:prstGeom>
        </p:spPr>
        <p:txBody>
          <a:bodyPr/>
          <a:lstStyle>
            <a:lvl1pPr>
              <a:defRPr sz="900"/>
            </a:lvl1pPr>
            <a:lvl2pPr>
              <a:defRPr sz="800"/>
            </a:lvl2pPr>
            <a:lvl3pPr>
              <a:defRPr sz="600"/>
            </a:lvl3pPr>
            <a:lvl4pPr>
              <a:defRPr sz="600"/>
            </a:lvl4pPr>
            <a:lvl5pPr>
              <a:defRPr sz="600"/>
            </a:lvl5pPr>
            <a:lvl6pPr>
              <a:defRPr sz="600"/>
            </a:lvl6pPr>
            <a:lvl7pPr>
              <a:defRPr sz="600"/>
            </a:lvl7pPr>
            <a:lvl8pPr>
              <a:defRPr sz="600"/>
            </a:lvl8pPr>
            <a:lvl9pPr>
              <a:defRPr sz="600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1463860" y="283369"/>
            <a:ext cx="1271879" cy="801379"/>
          </a:xfrm>
          <a:prstGeom prst="rect">
            <a:avLst/>
          </a:prstGeom>
        </p:spPr>
        <p:txBody>
          <a:bodyPr/>
          <a:lstStyle>
            <a:lvl1pPr>
              <a:defRPr sz="900"/>
            </a:lvl1pPr>
            <a:lvl2pPr>
              <a:defRPr sz="800"/>
            </a:lvl2pPr>
            <a:lvl3pPr>
              <a:defRPr sz="600"/>
            </a:lvl3pPr>
            <a:lvl4pPr>
              <a:defRPr sz="600"/>
            </a:lvl4pPr>
            <a:lvl5pPr>
              <a:defRPr sz="600"/>
            </a:lvl5pPr>
            <a:lvl6pPr>
              <a:defRPr sz="600"/>
            </a:lvl6pPr>
            <a:lvl7pPr>
              <a:defRPr sz="600"/>
            </a:lvl7pPr>
            <a:lvl8pPr>
              <a:defRPr sz="600"/>
            </a:lvl8pPr>
            <a:lvl9pPr>
              <a:defRPr sz="600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23CB8D-C410-B045-84D1-F743E79D328E}" type="datetimeFigureOut">
              <a:rPr kumimoji="1" lang="zh-CN" altLang="en-US" smtClean="0"/>
              <a:t>2020/2/14</a:t>
            </a:fld>
            <a:endParaRPr kumimoji="1"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幻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0BA1A4-6CEE-2447-93FB-0D3751B8A308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8077948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43986" y="64845"/>
            <a:ext cx="2591753" cy="2698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143986" y="362457"/>
            <a:ext cx="1272379" cy="15105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800" b="1"/>
            </a:lvl1pPr>
            <a:lvl2pPr marL="143927" indent="0">
              <a:buNone/>
              <a:defRPr sz="600" b="1"/>
            </a:lvl2pPr>
            <a:lvl3pPr marL="287853" indent="0">
              <a:buNone/>
              <a:defRPr sz="600" b="1"/>
            </a:lvl3pPr>
            <a:lvl4pPr marL="431780" indent="0">
              <a:buNone/>
              <a:defRPr sz="500" b="1"/>
            </a:lvl4pPr>
            <a:lvl5pPr marL="575706" indent="0">
              <a:buNone/>
              <a:defRPr sz="500" b="1"/>
            </a:lvl5pPr>
            <a:lvl6pPr marL="719633" indent="0">
              <a:buNone/>
              <a:defRPr sz="500" b="1"/>
            </a:lvl6pPr>
            <a:lvl7pPr marL="863559" indent="0">
              <a:buNone/>
              <a:defRPr sz="500" b="1"/>
            </a:lvl7pPr>
            <a:lvl8pPr marL="1007486" indent="0">
              <a:buNone/>
              <a:defRPr sz="500" b="1"/>
            </a:lvl8pPr>
            <a:lvl9pPr marL="1151412" indent="0">
              <a:buNone/>
              <a:defRPr sz="500" b="1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143986" y="513512"/>
            <a:ext cx="1272379" cy="932943"/>
          </a:xfrm>
          <a:prstGeom prst="rect">
            <a:avLst/>
          </a:prstGeom>
        </p:spPr>
        <p:txBody>
          <a:bodyPr/>
          <a:lstStyle>
            <a:lvl1pPr>
              <a:defRPr sz="800"/>
            </a:lvl1pPr>
            <a:lvl2pPr>
              <a:defRPr sz="600"/>
            </a:lvl2pPr>
            <a:lvl3pPr>
              <a:defRPr sz="600"/>
            </a:lvl3pPr>
            <a:lvl4pPr>
              <a:defRPr sz="500"/>
            </a:lvl4pPr>
            <a:lvl5pPr>
              <a:defRPr sz="500"/>
            </a:lvl5pPr>
            <a:lvl6pPr>
              <a:defRPr sz="500"/>
            </a:lvl6pPr>
            <a:lvl7pPr>
              <a:defRPr sz="500"/>
            </a:lvl7pPr>
            <a:lvl8pPr>
              <a:defRPr sz="500"/>
            </a:lvl8pPr>
            <a:lvl9pPr>
              <a:defRPr sz="500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1462861" y="362457"/>
            <a:ext cx="1272878" cy="15105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800" b="1"/>
            </a:lvl1pPr>
            <a:lvl2pPr marL="143927" indent="0">
              <a:buNone/>
              <a:defRPr sz="600" b="1"/>
            </a:lvl2pPr>
            <a:lvl3pPr marL="287853" indent="0">
              <a:buNone/>
              <a:defRPr sz="600" b="1"/>
            </a:lvl3pPr>
            <a:lvl4pPr marL="431780" indent="0">
              <a:buNone/>
              <a:defRPr sz="500" b="1"/>
            </a:lvl4pPr>
            <a:lvl5pPr marL="575706" indent="0">
              <a:buNone/>
              <a:defRPr sz="500" b="1"/>
            </a:lvl5pPr>
            <a:lvl6pPr marL="719633" indent="0">
              <a:buNone/>
              <a:defRPr sz="500" b="1"/>
            </a:lvl6pPr>
            <a:lvl7pPr marL="863559" indent="0">
              <a:buNone/>
              <a:defRPr sz="500" b="1"/>
            </a:lvl7pPr>
            <a:lvl8pPr marL="1007486" indent="0">
              <a:buNone/>
              <a:defRPr sz="500" b="1"/>
            </a:lvl8pPr>
            <a:lvl9pPr marL="1151412" indent="0">
              <a:buNone/>
              <a:defRPr sz="500" b="1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1462861" y="513512"/>
            <a:ext cx="1272878" cy="932943"/>
          </a:xfrm>
          <a:prstGeom prst="rect">
            <a:avLst/>
          </a:prstGeom>
        </p:spPr>
        <p:txBody>
          <a:bodyPr/>
          <a:lstStyle>
            <a:lvl1pPr>
              <a:defRPr sz="800"/>
            </a:lvl1pPr>
            <a:lvl2pPr>
              <a:defRPr sz="600"/>
            </a:lvl2pPr>
            <a:lvl3pPr>
              <a:defRPr sz="600"/>
            </a:lvl3pPr>
            <a:lvl4pPr>
              <a:defRPr sz="500"/>
            </a:lvl4pPr>
            <a:lvl5pPr>
              <a:defRPr sz="500"/>
            </a:lvl5pPr>
            <a:lvl6pPr>
              <a:defRPr sz="500"/>
            </a:lvl6pPr>
            <a:lvl7pPr>
              <a:defRPr sz="500"/>
            </a:lvl7pPr>
            <a:lvl8pPr>
              <a:defRPr sz="500"/>
            </a:lvl8pPr>
            <a:lvl9pPr>
              <a:defRPr sz="500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23CB8D-C410-B045-84D1-F743E79D328E}" type="datetimeFigureOut">
              <a:rPr kumimoji="1" lang="zh-CN" altLang="en-US" smtClean="0"/>
              <a:t>2020/2/14</a:t>
            </a:fld>
            <a:endParaRPr kumimoji="1"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9" name="幻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0BA1A4-6CEE-2447-93FB-0D3751B8A308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2272238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43986" y="64845"/>
            <a:ext cx="2591753" cy="269875"/>
          </a:xfrm>
          <a:prstGeom prst="rect">
            <a:avLst/>
          </a:prstGeom>
        </p:spPr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23CB8D-C410-B045-84D1-F743E79D328E}" type="datetimeFigureOut">
              <a:rPr kumimoji="1" lang="zh-CN" altLang="en-US" smtClean="0"/>
              <a:t>2020/2/14</a:t>
            </a:fld>
            <a:endParaRPr kumimoji="1"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5" name="幻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0BA1A4-6CEE-2447-93FB-0D3751B8A308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9185937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23CB8D-C410-B045-84D1-F743E79D328E}" type="datetimeFigureOut">
              <a:rPr kumimoji="1" lang="zh-CN" altLang="en-US" smtClean="0"/>
              <a:t>2020/2/14</a:t>
            </a:fld>
            <a:endParaRPr kumimoji="1"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0BA1A4-6CEE-2447-93FB-0D3751B8A308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9241772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43987" y="64470"/>
            <a:ext cx="947410" cy="274373"/>
          </a:xfrm>
          <a:prstGeom prst="rect">
            <a:avLst/>
          </a:prstGeom>
        </p:spPr>
        <p:txBody>
          <a:bodyPr anchor="b"/>
          <a:lstStyle>
            <a:lvl1pPr algn="l">
              <a:defRPr sz="600" b="1"/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125893" y="64471"/>
            <a:ext cx="1609846" cy="1381985"/>
          </a:xfrm>
          <a:prstGeom prst="rect">
            <a:avLst/>
          </a:prstGeom>
        </p:spPr>
        <p:txBody>
          <a:bodyPr/>
          <a:lstStyle>
            <a:lvl1pPr>
              <a:defRPr sz="1000"/>
            </a:lvl1pPr>
            <a:lvl2pPr>
              <a:defRPr sz="900"/>
            </a:lvl2pPr>
            <a:lvl3pPr>
              <a:defRPr sz="800"/>
            </a:lvl3pPr>
            <a:lvl4pPr>
              <a:defRPr sz="600"/>
            </a:lvl4pPr>
            <a:lvl5pPr>
              <a:defRPr sz="600"/>
            </a:lvl5pPr>
            <a:lvl6pPr>
              <a:defRPr sz="600"/>
            </a:lvl6pPr>
            <a:lvl7pPr>
              <a:defRPr sz="600"/>
            </a:lvl7pPr>
            <a:lvl8pPr>
              <a:defRPr sz="600"/>
            </a:lvl8pPr>
            <a:lvl9pPr>
              <a:defRPr sz="600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43987" y="338844"/>
            <a:ext cx="947410" cy="11076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00"/>
            </a:lvl1pPr>
            <a:lvl2pPr marL="143927" indent="0">
              <a:buNone/>
              <a:defRPr sz="400"/>
            </a:lvl2pPr>
            <a:lvl3pPr marL="287853" indent="0">
              <a:buNone/>
              <a:defRPr sz="300"/>
            </a:lvl3pPr>
            <a:lvl4pPr marL="431780" indent="0">
              <a:buNone/>
              <a:defRPr sz="300"/>
            </a:lvl4pPr>
            <a:lvl5pPr marL="575706" indent="0">
              <a:buNone/>
              <a:defRPr sz="300"/>
            </a:lvl5pPr>
            <a:lvl6pPr marL="719633" indent="0">
              <a:buNone/>
              <a:defRPr sz="300"/>
            </a:lvl6pPr>
            <a:lvl7pPr marL="863559" indent="0">
              <a:buNone/>
              <a:defRPr sz="300"/>
            </a:lvl7pPr>
            <a:lvl8pPr marL="1007486" indent="0">
              <a:buNone/>
              <a:defRPr sz="300"/>
            </a:lvl8pPr>
            <a:lvl9pPr marL="1151412" indent="0">
              <a:buNone/>
              <a:defRPr sz="300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23CB8D-C410-B045-84D1-F743E79D328E}" type="datetimeFigureOut">
              <a:rPr kumimoji="1" lang="zh-CN" altLang="en-US" smtClean="0"/>
              <a:t>2020/2/14</a:t>
            </a:fld>
            <a:endParaRPr kumimoji="1"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幻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0BA1A4-6CEE-2447-93FB-0D3751B8A308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0752508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64446" y="1133475"/>
            <a:ext cx="1727835" cy="133813"/>
          </a:xfrm>
          <a:prstGeom prst="rect">
            <a:avLst/>
          </a:prstGeom>
        </p:spPr>
        <p:txBody>
          <a:bodyPr anchor="b"/>
          <a:lstStyle>
            <a:lvl1pPr algn="l">
              <a:defRPr sz="600" b="1"/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64446" y="144683"/>
            <a:ext cx="1727835" cy="9715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/>
            </a:lvl1pPr>
            <a:lvl2pPr marL="143927" indent="0">
              <a:buNone/>
              <a:defRPr sz="900"/>
            </a:lvl2pPr>
            <a:lvl3pPr marL="287853" indent="0">
              <a:buNone/>
              <a:defRPr sz="800"/>
            </a:lvl3pPr>
            <a:lvl4pPr marL="431780" indent="0">
              <a:buNone/>
              <a:defRPr sz="600"/>
            </a:lvl4pPr>
            <a:lvl5pPr marL="575706" indent="0">
              <a:buNone/>
              <a:defRPr sz="600"/>
            </a:lvl5pPr>
            <a:lvl6pPr marL="719633" indent="0">
              <a:buNone/>
              <a:defRPr sz="600"/>
            </a:lvl6pPr>
            <a:lvl7pPr marL="863559" indent="0">
              <a:buNone/>
              <a:defRPr sz="600"/>
            </a:lvl7pPr>
            <a:lvl8pPr marL="1007486" indent="0">
              <a:buNone/>
              <a:defRPr sz="600"/>
            </a:lvl8pPr>
            <a:lvl9pPr marL="1151412" indent="0">
              <a:buNone/>
              <a:defRPr sz="600"/>
            </a:lvl9pPr>
          </a:lstStyle>
          <a:p>
            <a:endParaRPr kumimoji="1"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564446" y="1267288"/>
            <a:ext cx="1727835" cy="19003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00"/>
            </a:lvl1pPr>
            <a:lvl2pPr marL="143927" indent="0">
              <a:buNone/>
              <a:defRPr sz="400"/>
            </a:lvl2pPr>
            <a:lvl3pPr marL="287853" indent="0">
              <a:buNone/>
              <a:defRPr sz="300"/>
            </a:lvl3pPr>
            <a:lvl4pPr marL="431780" indent="0">
              <a:buNone/>
              <a:defRPr sz="300"/>
            </a:lvl4pPr>
            <a:lvl5pPr marL="575706" indent="0">
              <a:buNone/>
              <a:defRPr sz="300"/>
            </a:lvl5pPr>
            <a:lvl6pPr marL="719633" indent="0">
              <a:buNone/>
              <a:defRPr sz="300"/>
            </a:lvl6pPr>
            <a:lvl7pPr marL="863559" indent="0">
              <a:buNone/>
              <a:defRPr sz="300"/>
            </a:lvl7pPr>
            <a:lvl8pPr marL="1007486" indent="0">
              <a:buNone/>
              <a:defRPr sz="300"/>
            </a:lvl8pPr>
            <a:lvl9pPr marL="1151412" indent="0">
              <a:buNone/>
              <a:defRPr sz="300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23CB8D-C410-B045-84D1-F743E79D328E}" type="datetimeFigureOut">
              <a:rPr kumimoji="1" lang="zh-CN" altLang="en-US" smtClean="0"/>
              <a:t>2020/2/14</a:t>
            </a:fld>
            <a:endParaRPr kumimoji="1"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幻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0BA1A4-6CEE-2447-93FB-0D3751B8A308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2534930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143986" y="1500805"/>
            <a:ext cx="671936" cy="86210"/>
          </a:xfrm>
          <a:prstGeom prst="rect">
            <a:avLst/>
          </a:prstGeom>
        </p:spPr>
        <p:txBody>
          <a:bodyPr vert="horz" lIns="28785" tIns="14393" rIns="28785" bIns="14393" rtlCol="0" anchor="ctr"/>
          <a:lstStyle>
            <a:lvl1pPr algn="l">
              <a:defRPr sz="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23CB8D-C410-B045-84D1-F743E79D328E}" type="datetimeFigureOut">
              <a:rPr kumimoji="1" lang="zh-CN" altLang="en-US" smtClean="0"/>
              <a:t>2020/2/14</a:t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983906" y="1500805"/>
            <a:ext cx="911913" cy="86210"/>
          </a:xfrm>
          <a:prstGeom prst="rect">
            <a:avLst/>
          </a:prstGeom>
        </p:spPr>
        <p:txBody>
          <a:bodyPr vert="horz" lIns="28785" tIns="14393" rIns="28785" bIns="14393" rtlCol="0" anchor="ctr"/>
          <a:lstStyle>
            <a:lvl1pPr algn="ctr">
              <a:defRPr sz="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4"/>
          </p:nvPr>
        </p:nvSpPr>
        <p:spPr>
          <a:xfrm>
            <a:off x="2063803" y="1500805"/>
            <a:ext cx="671936" cy="86210"/>
          </a:xfrm>
          <a:prstGeom prst="rect">
            <a:avLst/>
          </a:prstGeom>
        </p:spPr>
        <p:txBody>
          <a:bodyPr vert="horz" lIns="28785" tIns="14393" rIns="28785" bIns="14393" rtlCol="0" anchor="ctr"/>
          <a:lstStyle>
            <a:lvl1pPr algn="r">
              <a:defRPr sz="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0BA1A4-6CEE-2447-93FB-0D3751B8A308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2757246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43927" rtl="0" eaLnBrk="1" latinLnBrk="0" hangingPunct="1">
        <a:spcBef>
          <a:spcPct val="0"/>
        </a:spcBef>
        <a:buNone/>
        <a:defRPr sz="1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45" indent="-107945" algn="l" defTabSz="143927" rtl="0" eaLnBrk="1" latinLnBrk="0" hangingPunct="1">
        <a:spcBef>
          <a:spcPct val="20000"/>
        </a:spcBef>
        <a:buFont typeface="Arial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1pPr>
      <a:lvl2pPr marL="233881" indent="-89954" algn="l" defTabSz="143927" rtl="0" eaLnBrk="1" latinLnBrk="0" hangingPunct="1">
        <a:spcBef>
          <a:spcPct val="20000"/>
        </a:spcBef>
        <a:buFont typeface="Arial"/>
        <a:buChar char="–"/>
        <a:defRPr sz="900" kern="1200">
          <a:solidFill>
            <a:schemeClr val="tx1"/>
          </a:solidFill>
          <a:latin typeface="+mn-lt"/>
          <a:ea typeface="+mn-ea"/>
          <a:cs typeface="+mn-cs"/>
        </a:defRPr>
      </a:lvl2pPr>
      <a:lvl3pPr marL="359816" indent="-71963" algn="l" defTabSz="143927" rtl="0" eaLnBrk="1" latinLnBrk="0" hangingPunct="1">
        <a:spcBef>
          <a:spcPct val="20000"/>
        </a:spcBef>
        <a:buFont typeface="Arial"/>
        <a:buChar char="•"/>
        <a:defRPr sz="800" kern="1200">
          <a:solidFill>
            <a:schemeClr val="tx1"/>
          </a:solidFill>
          <a:latin typeface="+mn-lt"/>
          <a:ea typeface="+mn-ea"/>
          <a:cs typeface="+mn-cs"/>
        </a:defRPr>
      </a:lvl3pPr>
      <a:lvl4pPr marL="503743" indent="-71963" algn="l" defTabSz="143927" rtl="0" eaLnBrk="1" latinLnBrk="0" hangingPunct="1">
        <a:spcBef>
          <a:spcPct val="20000"/>
        </a:spcBef>
        <a:buFont typeface="Arial"/>
        <a:buChar char="–"/>
        <a:defRPr sz="600" kern="1200">
          <a:solidFill>
            <a:schemeClr val="tx1"/>
          </a:solidFill>
          <a:latin typeface="+mn-lt"/>
          <a:ea typeface="+mn-ea"/>
          <a:cs typeface="+mn-cs"/>
        </a:defRPr>
      </a:lvl4pPr>
      <a:lvl5pPr marL="647670" indent="-71963" algn="l" defTabSz="143927" rtl="0" eaLnBrk="1" latinLnBrk="0" hangingPunct="1">
        <a:spcBef>
          <a:spcPct val="20000"/>
        </a:spcBef>
        <a:buFont typeface="Arial"/>
        <a:buChar char="»"/>
        <a:defRPr sz="600" kern="1200">
          <a:solidFill>
            <a:schemeClr val="tx1"/>
          </a:solidFill>
          <a:latin typeface="+mn-lt"/>
          <a:ea typeface="+mn-ea"/>
          <a:cs typeface="+mn-cs"/>
        </a:defRPr>
      </a:lvl5pPr>
      <a:lvl6pPr marL="791596" indent="-71963" algn="l" defTabSz="143927" rtl="0" eaLnBrk="1" latinLnBrk="0" hangingPunct="1">
        <a:spcBef>
          <a:spcPct val="20000"/>
        </a:spcBef>
        <a:buFont typeface="Arial"/>
        <a:buChar char="•"/>
        <a:defRPr sz="600" kern="1200">
          <a:solidFill>
            <a:schemeClr val="tx1"/>
          </a:solidFill>
          <a:latin typeface="+mn-lt"/>
          <a:ea typeface="+mn-ea"/>
          <a:cs typeface="+mn-cs"/>
        </a:defRPr>
      </a:lvl6pPr>
      <a:lvl7pPr marL="935523" indent="-71963" algn="l" defTabSz="143927" rtl="0" eaLnBrk="1" latinLnBrk="0" hangingPunct="1">
        <a:spcBef>
          <a:spcPct val="20000"/>
        </a:spcBef>
        <a:buFont typeface="Arial"/>
        <a:buChar char="•"/>
        <a:defRPr sz="600" kern="1200">
          <a:solidFill>
            <a:schemeClr val="tx1"/>
          </a:solidFill>
          <a:latin typeface="+mn-lt"/>
          <a:ea typeface="+mn-ea"/>
          <a:cs typeface="+mn-cs"/>
        </a:defRPr>
      </a:lvl7pPr>
      <a:lvl8pPr marL="1079449" indent="-71963" algn="l" defTabSz="143927" rtl="0" eaLnBrk="1" latinLnBrk="0" hangingPunct="1">
        <a:spcBef>
          <a:spcPct val="20000"/>
        </a:spcBef>
        <a:buFont typeface="Arial"/>
        <a:buChar char="•"/>
        <a:defRPr sz="600" kern="1200">
          <a:solidFill>
            <a:schemeClr val="tx1"/>
          </a:solidFill>
          <a:latin typeface="+mn-lt"/>
          <a:ea typeface="+mn-ea"/>
          <a:cs typeface="+mn-cs"/>
        </a:defRPr>
      </a:lvl8pPr>
      <a:lvl9pPr marL="1223376" indent="-71963" algn="l" defTabSz="143927" rtl="0" eaLnBrk="1" latinLnBrk="0" hangingPunct="1">
        <a:spcBef>
          <a:spcPct val="20000"/>
        </a:spcBef>
        <a:buFont typeface="Arial"/>
        <a:buChar char="•"/>
        <a:defRPr sz="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143927" rtl="0" eaLnBrk="1" latinLnBrk="0" hangingPunct="1">
        <a:defRPr sz="600" kern="1200">
          <a:solidFill>
            <a:schemeClr val="tx1"/>
          </a:solidFill>
          <a:latin typeface="+mn-lt"/>
          <a:ea typeface="+mn-ea"/>
          <a:cs typeface="+mn-cs"/>
        </a:defRPr>
      </a:lvl1pPr>
      <a:lvl2pPr marL="143927" algn="l" defTabSz="143927" rtl="0" eaLnBrk="1" latinLnBrk="0" hangingPunct="1">
        <a:defRPr sz="600" kern="1200">
          <a:solidFill>
            <a:schemeClr val="tx1"/>
          </a:solidFill>
          <a:latin typeface="+mn-lt"/>
          <a:ea typeface="+mn-ea"/>
          <a:cs typeface="+mn-cs"/>
        </a:defRPr>
      </a:lvl2pPr>
      <a:lvl3pPr marL="287853" algn="l" defTabSz="143927" rtl="0" eaLnBrk="1" latinLnBrk="0" hangingPunct="1">
        <a:defRPr sz="600" kern="1200">
          <a:solidFill>
            <a:schemeClr val="tx1"/>
          </a:solidFill>
          <a:latin typeface="+mn-lt"/>
          <a:ea typeface="+mn-ea"/>
          <a:cs typeface="+mn-cs"/>
        </a:defRPr>
      </a:lvl3pPr>
      <a:lvl4pPr marL="431780" algn="l" defTabSz="143927" rtl="0" eaLnBrk="1" latinLnBrk="0" hangingPunct="1">
        <a:defRPr sz="600" kern="1200">
          <a:solidFill>
            <a:schemeClr val="tx1"/>
          </a:solidFill>
          <a:latin typeface="+mn-lt"/>
          <a:ea typeface="+mn-ea"/>
          <a:cs typeface="+mn-cs"/>
        </a:defRPr>
      </a:lvl4pPr>
      <a:lvl5pPr marL="575706" algn="l" defTabSz="143927" rtl="0" eaLnBrk="1" latinLnBrk="0" hangingPunct="1">
        <a:defRPr sz="600" kern="1200">
          <a:solidFill>
            <a:schemeClr val="tx1"/>
          </a:solidFill>
          <a:latin typeface="+mn-lt"/>
          <a:ea typeface="+mn-ea"/>
          <a:cs typeface="+mn-cs"/>
        </a:defRPr>
      </a:lvl5pPr>
      <a:lvl6pPr marL="719633" algn="l" defTabSz="143927" rtl="0" eaLnBrk="1" latinLnBrk="0" hangingPunct="1">
        <a:defRPr sz="600" kern="1200">
          <a:solidFill>
            <a:schemeClr val="tx1"/>
          </a:solidFill>
          <a:latin typeface="+mn-lt"/>
          <a:ea typeface="+mn-ea"/>
          <a:cs typeface="+mn-cs"/>
        </a:defRPr>
      </a:lvl6pPr>
      <a:lvl7pPr marL="863559" algn="l" defTabSz="143927" rtl="0" eaLnBrk="1" latinLnBrk="0" hangingPunct="1">
        <a:defRPr sz="600" kern="1200">
          <a:solidFill>
            <a:schemeClr val="tx1"/>
          </a:solidFill>
          <a:latin typeface="+mn-lt"/>
          <a:ea typeface="+mn-ea"/>
          <a:cs typeface="+mn-cs"/>
        </a:defRPr>
      </a:lvl7pPr>
      <a:lvl8pPr marL="1007486" algn="l" defTabSz="143927" rtl="0" eaLnBrk="1" latinLnBrk="0" hangingPunct="1">
        <a:defRPr sz="600" kern="1200">
          <a:solidFill>
            <a:schemeClr val="tx1"/>
          </a:solidFill>
          <a:latin typeface="+mn-lt"/>
          <a:ea typeface="+mn-ea"/>
          <a:cs typeface="+mn-cs"/>
        </a:defRPr>
      </a:lvl8pPr>
      <a:lvl9pPr marL="1151412" algn="l" defTabSz="143927" rtl="0" eaLnBrk="1" latinLnBrk="0" hangingPunct="1">
        <a:defRPr sz="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jp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jpe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ke.qq.com/s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本框 7">
            <a:extLst>
              <a:ext uri="{FF2B5EF4-FFF2-40B4-BE49-F238E27FC236}">
                <a16:creationId xmlns:a16="http://schemas.microsoft.com/office/drawing/2014/main" id="{094D6DFC-BA94-0344-BE77-F2B325D3C8FA}"/>
              </a:ext>
            </a:extLst>
          </p:cNvPr>
          <p:cNvSpPr txBox="1"/>
          <p:nvPr/>
        </p:nvSpPr>
        <p:spPr>
          <a:xfrm>
            <a:off x="86046" y="629667"/>
            <a:ext cx="270763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CN" altLang="en-US" sz="1200" b="1" dirty="0"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TTTGB Medium" panose="020C06030202040F0204" pitchFamily="34" charset="-122"/>
                <a:ea typeface="TTTGB Medium" panose="020C06030202040F0204" pitchFamily="34" charset="-122"/>
              </a:rPr>
              <a:t>腾讯课堂极速版操作指南</a:t>
            </a:r>
          </a:p>
        </p:txBody>
      </p:sp>
    </p:spTree>
    <p:extLst>
      <p:ext uri="{BB962C8B-B14F-4D97-AF65-F5344CB8AC3E}">
        <p14:creationId xmlns:p14="http://schemas.microsoft.com/office/powerpoint/2010/main" val="23913432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37815E5-647C-9B4C-8836-E1FA222505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3985" y="123093"/>
            <a:ext cx="2591753" cy="207354"/>
          </a:xfrm>
        </p:spPr>
        <p:txBody>
          <a:bodyPr/>
          <a:lstStyle/>
          <a:p>
            <a:pPr algn="l"/>
            <a:r>
              <a:rPr lang="en-US" altLang="zh-CN" sz="700" b="1" dirty="0">
                <a:solidFill>
                  <a:srgbClr val="FFFF00"/>
                </a:solidFill>
                <a:latin typeface="TTTGB Medium" panose="020C06030202040F0204" pitchFamily="34" charset="-122"/>
                <a:ea typeface="TTTGB Medium" panose="020C06030202040F0204" pitchFamily="34" charset="-122"/>
                <a:cs typeface="+mn-cs"/>
              </a:rPr>
              <a:t>07</a:t>
            </a:r>
            <a:r>
              <a:rPr lang="zh-CN" altLang="en-US" sz="700" b="1" dirty="0">
                <a:solidFill>
                  <a:srgbClr val="FFFF00"/>
                </a:solidFill>
                <a:latin typeface="TTTGB Medium" panose="020C06030202040F0204" pitchFamily="34" charset="-122"/>
                <a:ea typeface="TTTGB Medium" panose="020C06030202040F0204" pitchFamily="34" charset="-122"/>
                <a:cs typeface="+mn-cs"/>
              </a:rPr>
              <a:t> 四大主要上课模式：</a:t>
            </a:r>
            <a:endParaRPr lang="zh-CN" altLang="en-US" sz="800" b="1" dirty="0">
              <a:gradFill>
                <a:gsLst>
                  <a:gs pos="0">
                    <a:srgbClr val="33C9FF"/>
                  </a:gs>
                  <a:gs pos="100000">
                    <a:srgbClr val="667FFF"/>
                  </a:gs>
                </a:gsLst>
                <a:lin ang="5400000" scaled="0"/>
              </a:gradFill>
              <a:latin typeface="TTTGB Medium" panose="020C06030202040F0204" pitchFamily="34" charset="-122"/>
              <a:ea typeface="TTTGB Medium" panose="020C06030202040F0204" pitchFamily="34" charset="-122"/>
              <a:cs typeface="+mn-cs"/>
            </a:endParaRP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426404CF-B24C-6446-BD63-9952FE65A74E}"/>
              </a:ext>
            </a:extLst>
          </p:cNvPr>
          <p:cNvSpPr/>
          <p:nvPr/>
        </p:nvSpPr>
        <p:spPr>
          <a:xfrm>
            <a:off x="143984" y="299393"/>
            <a:ext cx="2491265" cy="1846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b="1" dirty="0">
                <a:gradFill>
                  <a:gsLst>
                    <a:gs pos="0">
                      <a:srgbClr val="33C9FF"/>
                    </a:gs>
                    <a:gs pos="100000">
                      <a:srgbClr val="667FFF"/>
                    </a:gs>
                  </a:gsLst>
                  <a:lin ang="5400000" scaled="0"/>
                </a:gradFill>
                <a:latin typeface="TTTGB Medium" panose="020C06030202040F0204" pitchFamily="34" charset="-122"/>
                <a:ea typeface="TTTGB Medium" panose="020C06030202040F0204" pitchFamily="34" charset="-122"/>
              </a:rPr>
              <a:t>点击“上课”按钮进入上课状态，你可以使用四种模式进行上课</a:t>
            </a:r>
            <a:endParaRPr kumimoji="1" lang="zh-CN" altLang="en-US" dirty="0"/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82559C61-828C-6046-81B0-DEB10B1383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1299" y="538902"/>
            <a:ext cx="1704976" cy="9572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77329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37815E5-647C-9B4C-8836-E1FA222505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3985" y="123093"/>
            <a:ext cx="2591753" cy="207354"/>
          </a:xfrm>
        </p:spPr>
        <p:txBody>
          <a:bodyPr/>
          <a:lstStyle/>
          <a:p>
            <a:pPr algn="l"/>
            <a:r>
              <a:rPr lang="en-US" altLang="zh-CN" sz="700" b="1" dirty="0">
                <a:solidFill>
                  <a:srgbClr val="FFFF00"/>
                </a:solidFill>
                <a:latin typeface="TTTGB Medium" panose="020C06030202040F0204" pitchFamily="34" charset="-122"/>
                <a:ea typeface="TTTGB Medium" panose="020C06030202040F0204" pitchFamily="34" charset="-122"/>
                <a:cs typeface="+mn-cs"/>
              </a:rPr>
              <a:t>07</a:t>
            </a:r>
            <a:r>
              <a:rPr lang="zh-CN" altLang="en-US" sz="700" b="1" dirty="0">
                <a:solidFill>
                  <a:srgbClr val="FFFF00"/>
                </a:solidFill>
                <a:latin typeface="TTTGB Medium" panose="020C06030202040F0204" pitchFamily="34" charset="-122"/>
                <a:ea typeface="TTTGB Medium" panose="020C06030202040F0204" pitchFamily="34" charset="-122"/>
                <a:cs typeface="+mn-cs"/>
              </a:rPr>
              <a:t> 四大主要上课模式：</a:t>
            </a:r>
            <a:r>
              <a:rPr lang="zh-CN" altLang="en-US" sz="700" b="1" dirty="0">
                <a:solidFill>
                  <a:srgbClr val="FFFF00"/>
                </a:solidFill>
                <a:ea typeface="TTTGB Medium" panose="020C06030202040F0204" pitchFamily="34" charset="-122"/>
                <a:cs typeface="+mn-cs"/>
              </a:rPr>
              <a:t>屏幕分享授课</a:t>
            </a: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8D858800-A02A-304F-AC69-EF6EC68C7B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8992" y="440533"/>
            <a:ext cx="1097352" cy="774875"/>
          </a:xfrm>
          <a:prstGeom prst="rect">
            <a:avLst/>
          </a:prstGeom>
        </p:spPr>
      </p:pic>
      <p:sp>
        <p:nvSpPr>
          <p:cNvPr id="9" name="矩形 8">
            <a:extLst>
              <a:ext uri="{FF2B5EF4-FFF2-40B4-BE49-F238E27FC236}">
                <a16:creationId xmlns:a16="http://schemas.microsoft.com/office/drawing/2014/main" id="{22E400A5-7E10-2D48-A757-A788F0232696}"/>
              </a:ext>
            </a:extLst>
          </p:cNvPr>
          <p:cNvSpPr/>
          <p:nvPr/>
        </p:nvSpPr>
        <p:spPr>
          <a:xfrm>
            <a:off x="146269" y="1238096"/>
            <a:ext cx="1284211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400" b="1" dirty="0">
                <a:gradFill>
                  <a:gsLst>
                    <a:gs pos="0">
                      <a:srgbClr val="33C9FF"/>
                    </a:gs>
                    <a:gs pos="100000">
                      <a:srgbClr val="667FFF"/>
                    </a:gs>
                  </a:gsLst>
                  <a:lin ang="5400000" scaled="0"/>
                </a:gradFill>
                <a:latin typeface="TTTGB Medium" panose="020C06030202040F0204" pitchFamily="34" charset="-122"/>
                <a:ea typeface="TTTGB Medium" panose="020C06030202040F0204" pitchFamily="34" charset="-122"/>
              </a:rPr>
              <a:t>点击</a:t>
            </a:r>
            <a:r>
              <a:rPr lang="zh-CN" altLang="en-US" sz="400" b="1" dirty="0">
                <a:solidFill>
                  <a:srgbClr val="FFFF00"/>
                </a:solidFill>
                <a:latin typeface="TTTGB Medium" panose="020C06030202040F0204" pitchFamily="34" charset="-122"/>
                <a:ea typeface="TTTGB Medium" panose="020C06030202040F0204" pitchFamily="34" charset="-122"/>
              </a:rPr>
              <a:t>“分享区域”</a:t>
            </a:r>
            <a:r>
              <a:rPr lang="zh-CN" altLang="en-US" sz="400" b="1" dirty="0">
                <a:gradFill>
                  <a:gsLst>
                    <a:gs pos="0">
                      <a:srgbClr val="33C9FF"/>
                    </a:gs>
                    <a:gs pos="100000">
                      <a:srgbClr val="667FFF"/>
                    </a:gs>
                  </a:gsLst>
                  <a:lin ang="5400000" scaled="0"/>
                </a:gradFill>
                <a:latin typeface="TTTGB Medium" panose="020C06030202040F0204" pitchFamily="34" charset="-122"/>
                <a:ea typeface="TTTGB Medium" panose="020C06030202040F0204" pitchFamily="34" charset="-122"/>
              </a:rPr>
              <a:t>按钮，用鼠标选择区域后即可分享区域内的屏幕画面内容</a:t>
            </a:r>
            <a:endParaRPr lang="zh-CN" altLang="en-US" sz="400" dirty="0"/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76A2D4A5-997F-A44F-9EC6-05EF9F1C1785}"/>
              </a:ext>
            </a:extLst>
          </p:cNvPr>
          <p:cNvSpPr/>
          <p:nvPr/>
        </p:nvSpPr>
        <p:spPr>
          <a:xfrm>
            <a:off x="1346344" y="1215408"/>
            <a:ext cx="1438275" cy="15388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zh-CN" altLang="en-US" sz="400" b="1" dirty="0">
                <a:gradFill>
                  <a:gsLst>
                    <a:gs pos="0">
                      <a:srgbClr val="33C9FF"/>
                    </a:gs>
                    <a:gs pos="100000">
                      <a:srgbClr val="667FFF"/>
                    </a:gs>
                  </a:gsLst>
                  <a:lin ang="5400000" scaled="0"/>
                </a:gradFill>
                <a:latin typeface="TTTGB Medium" panose="020C06030202040F0204" pitchFamily="34" charset="-122"/>
                <a:ea typeface="TTTGB Medium" panose="020C06030202040F0204" pitchFamily="34" charset="-122"/>
              </a:rPr>
              <a:t>授课工具栏会自动跟随分享区域底部</a:t>
            </a:r>
            <a:endParaRPr lang="zh-CN" altLang="en-US" sz="400" dirty="0"/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id="{7097BB81-C2FF-1F42-9395-76FDB1CEA1E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30480" y="441843"/>
            <a:ext cx="1201896" cy="774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46986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37815E5-647C-9B4C-8836-E1FA222505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3985" y="123093"/>
            <a:ext cx="2591753" cy="207354"/>
          </a:xfrm>
        </p:spPr>
        <p:txBody>
          <a:bodyPr/>
          <a:lstStyle/>
          <a:p>
            <a:pPr algn="l"/>
            <a:r>
              <a:rPr lang="en-US" altLang="zh-CN" sz="700" b="1" dirty="0">
                <a:solidFill>
                  <a:srgbClr val="FFFF00"/>
                </a:solidFill>
                <a:latin typeface="TTTGB Medium" panose="020C06030202040F0204" pitchFamily="34" charset="-122"/>
                <a:ea typeface="TTTGB Medium" panose="020C06030202040F0204" pitchFamily="34" charset="-122"/>
                <a:cs typeface="+mn-cs"/>
              </a:rPr>
              <a:t>07</a:t>
            </a:r>
            <a:r>
              <a:rPr lang="zh-CN" altLang="en-US" sz="700" b="1" dirty="0">
                <a:solidFill>
                  <a:srgbClr val="FFFF00"/>
                </a:solidFill>
                <a:latin typeface="TTTGB Medium" panose="020C06030202040F0204" pitchFamily="34" charset="-122"/>
                <a:ea typeface="TTTGB Medium" panose="020C06030202040F0204" pitchFamily="34" charset="-122"/>
                <a:cs typeface="+mn-cs"/>
              </a:rPr>
              <a:t> 四大主要上课模式：</a:t>
            </a:r>
            <a:r>
              <a:rPr lang="en-US" altLang="zh-CN" sz="800" b="1" dirty="0">
                <a:gradFill>
                  <a:gsLst>
                    <a:gs pos="0">
                      <a:srgbClr val="33C9FF"/>
                    </a:gs>
                    <a:gs pos="100000">
                      <a:srgbClr val="667FFF"/>
                    </a:gs>
                  </a:gsLst>
                  <a:lin ang="5400000" scaled="0"/>
                </a:gradFill>
                <a:latin typeface="TTTGB Medium" panose="020C06030202040F0204" pitchFamily="34" charset="-122"/>
                <a:ea typeface="TTTGB Medium" panose="020C06030202040F0204" pitchFamily="34" charset="-122"/>
              </a:rPr>
              <a:t> </a:t>
            </a:r>
            <a:r>
              <a:rPr lang="en-US" altLang="zh-CN" sz="700" b="1" dirty="0">
                <a:solidFill>
                  <a:srgbClr val="FFFF00"/>
                </a:solidFill>
                <a:ea typeface="TTTGB Medium" panose="020C06030202040F0204" pitchFamily="34" charset="-122"/>
                <a:cs typeface="+mn-cs"/>
              </a:rPr>
              <a:t>PPT</a:t>
            </a:r>
            <a:r>
              <a:rPr lang="zh-CN" altLang="en-US" sz="700" b="1" dirty="0">
                <a:solidFill>
                  <a:srgbClr val="FFFF00"/>
                </a:solidFill>
                <a:ea typeface="TTTGB Medium" panose="020C06030202040F0204" pitchFamily="34" charset="-122"/>
                <a:cs typeface="+mn-cs"/>
              </a:rPr>
              <a:t>授课</a:t>
            </a: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426404CF-B24C-6446-BD63-9952FE65A74E}"/>
              </a:ext>
            </a:extLst>
          </p:cNvPr>
          <p:cNvSpPr/>
          <p:nvPr/>
        </p:nvSpPr>
        <p:spPr>
          <a:xfrm>
            <a:off x="143984" y="299393"/>
            <a:ext cx="2824641" cy="1846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b="1" dirty="0">
                <a:gradFill>
                  <a:gsLst>
                    <a:gs pos="0">
                      <a:srgbClr val="33C9FF"/>
                    </a:gs>
                    <a:gs pos="100000">
                      <a:srgbClr val="667FFF"/>
                    </a:gs>
                  </a:gsLst>
                  <a:lin ang="5400000" scaled="0"/>
                </a:gradFill>
                <a:latin typeface="TTTGB Medium" panose="020C06030202040F0204" pitchFamily="34" charset="-122"/>
                <a:ea typeface="TTTGB Medium" panose="020C06030202040F0204" pitchFamily="34" charset="-122"/>
              </a:rPr>
              <a:t>点击“打开</a:t>
            </a:r>
            <a:r>
              <a:rPr lang="en-US" altLang="zh-CN" b="1" dirty="0">
                <a:gradFill>
                  <a:gsLst>
                    <a:gs pos="0">
                      <a:srgbClr val="33C9FF"/>
                    </a:gs>
                    <a:gs pos="100000">
                      <a:srgbClr val="667FFF"/>
                    </a:gs>
                  </a:gsLst>
                  <a:lin ang="5400000" scaled="0"/>
                </a:gradFill>
                <a:latin typeface="TTTGB Medium" panose="020C06030202040F0204" pitchFamily="34" charset="-122"/>
                <a:ea typeface="TTTGB Medium" panose="020C06030202040F0204" pitchFamily="34" charset="-122"/>
              </a:rPr>
              <a:t>PPT</a:t>
            </a:r>
            <a:r>
              <a:rPr lang="zh-CN" altLang="en-US" b="1" dirty="0">
                <a:gradFill>
                  <a:gsLst>
                    <a:gs pos="0">
                      <a:srgbClr val="33C9FF"/>
                    </a:gs>
                    <a:gs pos="100000">
                      <a:srgbClr val="667FFF"/>
                    </a:gs>
                  </a:gsLst>
                  <a:lin ang="5400000" scaled="0"/>
                </a:gradFill>
                <a:latin typeface="TTTGB Medium" panose="020C06030202040F0204" pitchFamily="34" charset="-122"/>
                <a:ea typeface="TTTGB Medium" panose="020C06030202040F0204" pitchFamily="34" charset="-122"/>
              </a:rPr>
              <a:t>”按钮，选择</a:t>
            </a:r>
            <a:r>
              <a:rPr lang="en-US" altLang="zh-CN" b="1" dirty="0">
                <a:gradFill>
                  <a:gsLst>
                    <a:gs pos="0">
                      <a:srgbClr val="33C9FF"/>
                    </a:gs>
                    <a:gs pos="100000">
                      <a:srgbClr val="667FFF"/>
                    </a:gs>
                  </a:gsLst>
                  <a:lin ang="5400000" scaled="0"/>
                </a:gradFill>
                <a:latin typeface="TTTGB Medium" panose="020C06030202040F0204" pitchFamily="34" charset="-122"/>
                <a:ea typeface="TTTGB Medium" panose="020C06030202040F0204" pitchFamily="34" charset="-122"/>
              </a:rPr>
              <a:t>PPT</a:t>
            </a:r>
            <a:r>
              <a:rPr lang="zh-CN" altLang="en-US" b="1" dirty="0">
                <a:gradFill>
                  <a:gsLst>
                    <a:gs pos="0">
                      <a:srgbClr val="33C9FF"/>
                    </a:gs>
                    <a:gs pos="100000">
                      <a:srgbClr val="667FFF"/>
                    </a:gs>
                  </a:gsLst>
                  <a:lin ang="5400000" scaled="0"/>
                </a:gradFill>
                <a:latin typeface="TTTGB Medium" panose="020C06030202040F0204" pitchFamily="34" charset="-122"/>
                <a:ea typeface="TTTGB Medium" panose="020C06030202040F0204" pitchFamily="34" charset="-122"/>
              </a:rPr>
              <a:t>文件，即可使用</a:t>
            </a:r>
            <a:r>
              <a:rPr lang="en-US" altLang="zh-CN" b="1" dirty="0">
                <a:gradFill>
                  <a:gsLst>
                    <a:gs pos="0">
                      <a:srgbClr val="33C9FF"/>
                    </a:gs>
                    <a:gs pos="100000">
                      <a:srgbClr val="667FFF"/>
                    </a:gs>
                  </a:gsLst>
                  <a:lin ang="5400000" scaled="0"/>
                </a:gradFill>
                <a:latin typeface="TTTGB Medium" panose="020C06030202040F0204" pitchFamily="34" charset="-122"/>
                <a:ea typeface="TTTGB Medium" panose="020C06030202040F0204" pitchFamily="34" charset="-122"/>
              </a:rPr>
              <a:t>PPT</a:t>
            </a:r>
            <a:r>
              <a:rPr lang="zh-CN" altLang="en-US" b="1" dirty="0">
                <a:gradFill>
                  <a:gsLst>
                    <a:gs pos="0">
                      <a:srgbClr val="33C9FF"/>
                    </a:gs>
                    <a:gs pos="100000">
                      <a:srgbClr val="667FFF"/>
                    </a:gs>
                  </a:gsLst>
                  <a:lin ang="5400000" scaled="0"/>
                </a:gradFill>
                <a:latin typeface="TTTGB Medium" panose="020C06030202040F0204" pitchFamily="34" charset="-122"/>
                <a:ea typeface="TTTGB Medium" panose="020C06030202040F0204" pitchFamily="34" charset="-122"/>
              </a:rPr>
              <a:t>授课</a:t>
            </a:r>
            <a:endParaRPr kumimoji="1" lang="zh-CN" altLang="en-US" dirty="0"/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22E400A5-7E10-2D48-A757-A788F0232696}"/>
              </a:ext>
            </a:extLst>
          </p:cNvPr>
          <p:cNvSpPr/>
          <p:nvPr/>
        </p:nvSpPr>
        <p:spPr>
          <a:xfrm>
            <a:off x="178909" y="1242913"/>
            <a:ext cx="1322709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400" b="1" dirty="0">
                <a:gradFill>
                  <a:gsLst>
                    <a:gs pos="0">
                      <a:srgbClr val="33C9FF"/>
                    </a:gs>
                    <a:gs pos="100000">
                      <a:srgbClr val="667FFF"/>
                    </a:gs>
                  </a:gsLst>
                  <a:lin ang="5400000" scaled="0"/>
                </a:gradFill>
                <a:latin typeface="TTTGB Medium" panose="020C06030202040F0204" pitchFamily="34" charset="-122"/>
                <a:ea typeface="TTTGB Medium" panose="020C06030202040F0204" pitchFamily="34" charset="-122"/>
              </a:rPr>
              <a:t>A</a:t>
            </a:r>
            <a:r>
              <a:rPr lang="zh-CN" altLang="en-US" sz="400" b="1" dirty="0">
                <a:gradFill>
                  <a:gsLst>
                    <a:gs pos="0">
                      <a:srgbClr val="33C9FF"/>
                    </a:gs>
                    <a:gs pos="100000">
                      <a:srgbClr val="667FFF"/>
                    </a:gs>
                  </a:gsLst>
                  <a:lin ang="5400000" scaled="0"/>
                </a:gradFill>
                <a:latin typeface="TTTGB Medium" panose="020C06030202040F0204" pitchFamily="34" charset="-122"/>
                <a:ea typeface="TTTGB Medium" panose="020C06030202040F0204" pitchFamily="34" charset="-122"/>
              </a:rPr>
              <a:t>：使用</a:t>
            </a:r>
            <a:r>
              <a:rPr lang="en-US" altLang="zh-CN" sz="400" b="1" dirty="0">
                <a:gradFill>
                  <a:gsLst>
                    <a:gs pos="0">
                      <a:srgbClr val="33C9FF"/>
                    </a:gs>
                    <a:gs pos="100000">
                      <a:srgbClr val="667FFF"/>
                    </a:gs>
                  </a:gsLst>
                  <a:lin ang="5400000" scaled="0"/>
                </a:gradFill>
                <a:latin typeface="TTTGB Medium" panose="020C06030202040F0204" pitchFamily="34" charset="-122"/>
                <a:ea typeface="TTTGB Medium" panose="020C06030202040F0204" pitchFamily="34" charset="-122"/>
              </a:rPr>
              <a:t>Office</a:t>
            </a:r>
            <a:r>
              <a:rPr lang="zh-CN" altLang="en-US" sz="400" b="1" dirty="0">
                <a:gradFill>
                  <a:gsLst>
                    <a:gs pos="0">
                      <a:srgbClr val="33C9FF"/>
                    </a:gs>
                    <a:gs pos="100000">
                      <a:srgbClr val="667FFF"/>
                    </a:gs>
                  </a:gsLst>
                  <a:lin ang="5400000" scaled="0"/>
                </a:gradFill>
                <a:latin typeface="TTTGB Medium" panose="020C06030202040F0204" pitchFamily="34" charset="-122"/>
                <a:ea typeface="TTTGB Medium" panose="020C06030202040F0204" pitchFamily="34" charset="-122"/>
              </a:rPr>
              <a:t>打开</a:t>
            </a:r>
            <a:r>
              <a:rPr lang="en-US" altLang="zh-CN" sz="400" b="1" dirty="0">
                <a:gradFill>
                  <a:gsLst>
                    <a:gs pos="0">
                      <a:srgbClr val="33C9FF"/>
                    </a:gs>
                    <a:gs pos="100000">
                      <a:srgbClr val="667FFF"/>
                    </a:gs>
                  </a:gsLst>
                  <a:lin ang="5400000" scaled="0"/>
                </a:gradFill>
                <a:latin typeface="TTTGB Medium" panose="020C06030202040F0204" pitchFamily="34" charset="-122"/>
                <a:ea typeface="TTTGB Medium" panose="020C06030202040F0204" pitchFamily="34" charset="-122"/>
              </a:rPr>
              <a:t>PPT</a:t>
            </a:r>
            <a:r>
              <a:rPr lang="zh-CN" altLang="en-US" sz="400" b="1" dirty="0">
                <a:gradFill>
                  <a:gsLst>
                    <a:gs pos="0">
                      <a:srgbClr val="33C9FF"/>
                    </a:gs>
                    <a:gs pos="100000">
                      <a:srgbClr val="667FFF"/>
                    </a:gs>
                  </a:gsLst>
                  <a:lin ang="5400000" scaled="0"/>
                </a:gradFill>
                <a:latin typeface="TTTGB Medium" panose="020C06030202040F0204" pitchFamily="34" charset="-122"/>
                <a:ea typeface="TTTGB Medium" panose="020C06030202040F0204" pitchFamily="34" charset="-122"/>
              </a:rPr>
              <a:t>（需要电脑安装</a:t>
            </a:r>
            <a:r>
              <a:rPr lang="en-US" altLang="zh-CN" sz="400" b="1" dirty="0">
                <a:gradFill>
                  <a:gsLst>
                    <a:gs pos="0">
                      <a:srgbClr val="33C9FF"/>
                    </a:gs>
                    <a:gs pos="100000">
                      <a:srgbClr val="667FFF"/>
                    </a:gs>
                  </a:gsLst>
                  <a:lin ang="5400000" scaled="0"/>
                </a:gradFill>
                <a:latin typeface="TTTGB Medium" panose="020C06030202040F0204" pitchFamily="34" charset="-122"/>
                <a:ea typeface="TTTGB Medium" panose="020C06030202040F0204" pitchFamily="34" charset="-122"/>
              </a:rPr>
              <a:t>Office2013</a:t>
            </a:r>
            <a:r>
              <a:rPr lang="zh-CN" altLang="en-US" sz="400" b="1" dirty="0">
                <a:gradFill>
                  <a:gsLst>
                    <a:gs pos="0">
                      <a:srgbClr val="33C9FF"/>
                    </a:gs>
                    <a:gs pos="100000">
                      <a:srgbClr val="667FFF"/>
                    </a:gs>
                  </a:gsLst>
                  <a:lin ang="5400000" scaled="0"/>
                </a:gradFill>
                <a:latin typeface="TTTGB Medium" panose="020C06030202040F0204" pitchFamily="34" charset="-122"/>
                <a:ea typeface="TTTGB Medium" panose="020C06030202040F0204" pitchFamily="34" charset="-122"/>
              </a:rPr>
              <a:t>以上版本）</a:t>
            </a:r>
            <a:endParaRPr lang="en-US" altLang="zh-CN" sz="400" b="1" dirty="0">
              <a:gradFill>
                <a:gsLst>
                  <a:gs pos="0">
                    <a:srgbClr val="33C9FF"/>
                  </a:gs>
                  <a:gs pos="100000">
                    <a:srgbClr val="667FFF"/>
                  </a:gs>
                </a:gsLst>
                <a:lin ang="5400000" scaled="0"/>
              </a:gradFill>
              <a:latin typeface="TTTGB Medium" panose="020C06030202040F0204" pitchFamily="34" charset="-122"/>
              <a:ea typeface="TTTGB Medium" panose="020C06030202040F0204" pitchFamily="34" charset="-122"/>
            </a:endParaRPr>
          </a:p>
          <a:p>
            <a:r>
              <a:rPr lang="en-US" altLang="zh-CN" sz="400" b="1" dirty="0">
                <a:gradFill>
                  <a:gsLst>
                    <a:gs pos="0">
                      <a:srgbClr val="33C9FF"/>
                    </a:gs>
                    <a:gs pos="100000">
                      <a:srgbClr val="667FFF"/>
                    </a:gs>
                  </a:gsLst>
                  <a:lin ang="5400000" scaled="0"/>
                </a:gradFill>
                <a:latin typeface="TTTGB Medium" panose="020C06030202040F0204" pitchFamily="34" charset="-122"/>
                <a:ea typeface="TTTGB Medium" panose="020C06030202040F0204" pitchFamily="34" charset="-122"/>
              </a:rPr>
              <a:t>B</a:t>
            </a:r>
            <a:r>
              <a:rPr lang="zh-CN" altLang="en-US" sz="400" b="1" dirty="0">
                <a:gradFill>
                  <a:gsLst>
                    <a:gs pos="0">
                      <a:srgbClr val="33C9FF"/>
                    </a:gs>
                    <a:gs pos="100000">
                      <a:srgbClr val="667FFF"/>
                    </a:gs>
                  </a:gsLst>
                  <a:lin ang="5400000" scaled="0"/>
                </a:gradFill>
                <a:latin typeface="TTTGB Medium" panose="020C06030202040F0204" pitchFamily="34" charset="-122"/>
                <a:ea typeface="TTTGB Medium" panose="020C06030202040F0204" pitchFamily="34" charset="-122"/>
              </a:rPr>
              <a:t>：使用播放模式打开</a:t>
            </a:r>
            <a:r>
              <a:rPr lang="en-US" altLang="zh-CN" sz="400" b="1" dirty="0">
                <a:gradFill>
                  <a:gsLst>
                    <a:gs pos="0">
                      <a:srgbClr val="33C9FF"/>
                    </a:gs>
                    <a:gs pos="100000">
                      <a:srgbClr val="667FFF"/>
                    </a:gs>
                  </a:gsLst>
                  <a:lin ang="5400000" scaled="0"/>
                </a:gradFill>
                <a:latin typeface="TTTGB Medium" panose="020C06030202040F0204" pitchFamily="34" charset="-122"/>
                <a:ea typeface="TTTGB Medium" panose="020C06030202040F0204" pitchFamily="34" charset="-122"/>
              </a:rPr>
              <a:t>PPT</a:t>
            </a:r>
            <a:r>
              <a:rPr lang="zh-CN" altLang="en-US" sz="400" b="1" dirty="0">
                <a:solidFill>
                  <a:srgbClr val="FFFF00"/>
                </a:solidFill>
                <a:latin typeface="TTTGB Medium" panose="020C06030202040F0204" pitchFamily="34" charset="-122"/>
                <a:ea typeface="TTTGB Medium" panose="020C06030202040F0204" pitchFamily="34" charset="-122"/>
              </a:rPr>
              <a:t>（推荐）</a:t>
            </a:r>
            <a:endParaRPr lang="en-US" altLang="zh-CN" sz="400" b="1" dirty="0">
              <a:solidFill>
                <a:srgbClr val="FFFF00"/>
              </a:solidFill>
              <a:latin typeface="TTTGB Medium" panose="020C06030202040F0204" pitchFamily="34" charset="-122"/>
              <a:ea typeface="TTTGB Medium" panose="020C06030202040F0204" pitchFamily="34" charset="-122"/>
            </a:endParaRP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76A2D4A5-997F-A44F-9EC6-05EF9F1C1785}"/>
              </a:ext>
            </a:extLst>
          </p:cNvPr>
          <p:cNvSpPr/>
          <p:nvPr/>
        </p:nvSpPr>
        <p:spPr>
          <a:xfrm>
            <a:off x="1416194" y="1242913"/>
            <a:ext cx="1438275" cy="15388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zh-CN" altLang="en-US" sz="400" b="1" dirty="0">
                <a:gradFill>
                  <a:gsLst>
                    <a:gs pos="0">
                      <a:srgbClr val="33C9FF"/>
                    </a:gs>
                    <a:gs pos="100000">
                      <a:srgbClr val="667FFF"/>
                    </a:gs>
                  </a:gsLst>
                  <a:lin ang="5400000" scaled="0"/>
                </a:gradFill>
                <a:latin typeface="TTTGB Medium" panose="020C06030202040F0204" pitchFamily="34" charset="-122"/>
                <a:ea typeface="TTTGB Medium" panose="020C06030202040F0204" pitchFamily="34" charset="-122"/>
              </a:rPr>
              <a:t>选择并打开</a:t>
            </a:r>
            <a:r>
              <a:rPr lang="en-US" altLang="zh-CN" sz="400" b="1" dirty="0">
                <a:gradFill>
                  <a:gsLst>
                    <a:gs pos="0">
                      <a:srgbClr val="33C9FF"/>
                    </a:gs>
                    <a:gs pos="100000">
                      <a:srgbClr val="667FFF"/>
                    </a:gs>
                  </a:gsLst>
                  <a:lin ang="5400000" scaled="0"/>
                </a:gradFill>
                <a:latin typeface="TTTGB Medium" panose="020C06030202040F0204" pitchFamily="34" charset="-122"/>
                <a:ea typeface="TTTGB Medium" panose="020C06030202040F0204" pitchFamily="34" charset="-122"/>
              </a:rPr>
              <a:t>PPT</a:t>
            </a:r>
            <a:r>
              <a:rPr lang="zh-CN" altLang="en-US" sz="400" b="1" dirty="0">
                <a:gradFill>
                  <a:gsLst>
                    <a:gs pos="0">
                      <a:srgbClr val="33C9FF"/>
                    </a:gs>
                    <a:gs pos="100000">
                      <a:srgbClr val="667FFF"/>
                    </a:gs>
                  </a:gsLst>
                  <a:lin ang="5400000" scaled="0"/>
                </a:gradFill>
                <a:latin typeface="TTTGB Medium" panose="020C06030202040F0204" pitchFamily="34" charset="-122"/>
                <a:ea typeface="TTTGB Medium" panose="020C06030202040F0204" pitchFamily="34" charset="-122"/>
              </a:rPr>
              <a:t>文件，即可使用</a:t>
            </a:r>
            <a:r>
              <a:rPr lang="en-US" altLang="zh-CN" sz="400" b="1" dirty="0">
                <a:gradFill>
                  <a:gsLst>
                    <a:gs pos="0">
                      <a:srgbClr val="33C9FF"/>
                    </a:gs>
                    <a:gs pos="100000">
                      <a:srgbClr val="667FFF"/>
                    </a:gs>
                  </a:gsLst>
                  <a:lin ang="5400000" scaled="0"/>
                </a:gradFill>
                <a:latin typeface="TTTGB Medium" panose="020C06030202040F0204" pitchFamily="34" charset="-122"/>
                <a:ea typeface="TTTGB Medium" panose="020C06030202040F0204" pitchFamily="34" charset="-122"/>
              </a:rPr>
              <a:t>PPT</a:t>
            </a:r>
            <a:r>
              <a:rPr lang="zh-CN" altLang="en-US" sz="400" b="1" dirty="0">
                <a:gradFill>
                  <a:gsLst>
                    <a:gs pos="0">
                      <a:srgbClr val="33C9FF"/>
                    </a:gs>
                    <a:gs pos="100000">
                      <a:srgbClr val="667FFF"/>
                    </a:gs>
                  </a:gsLst>
                  <a:lin ang="5400000" scaled="0"/>
                </a:gradFill>
                <a:latin typeface="TTTGB Medium" panose="020C06030202040F0204" pitchFamily="34" charset="-122"/>
                <a:ea typeface="TTTGB Medium" panose="020C06030202040F0204" pitchFamily="34" charset="-122"/>
              </a:rPr>
              <a:t>授课</a:t>
            </a:r>
            <a:endParaRPr lang="zh-CN" altLang="en-US" sz="400" dirty="0"/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6F6B6CD7-8AC1-9B4A-BB4C-E362417C13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7968" y="521516"/>
            <a:ext cx="1041557" cy="693032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E1E9C0DF-0ECE-8445-90E9-428AD46AA32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01618" y="526408"/>
            <a:ext cx="1030842" cy="693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45851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37815E5-647C-9B4C-8836-E1FA222505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3985" y="123093"/>
            <a:ext cx="2591753" cy="207354"/>
          </a:xfrm>
        </p:spPr>
        <p:txBody>
          <a:bodyPr/>
          <a:lstStyle/>
          <a:p>
            <a:pPr algn="l"/>
            <a:r>
              <a:rPr lang="en-US" altLang="zh-CN" sz="700" b="1" dirty="0">
                <a:solidFill>
                  <a:srgbClr val="FFFF00"/>
                </a:solidFill>
                <a:latin typeface="TTTGB Medium" panose="020C06030202040F0204" pitchFamily="34" charset="-122"/>
                <a:ea typeface="TTTGB Medium" panose="020C06030202040F0204" pitchFamily="34" charset="-122"/>
                <a:cs typeface="+mn-cs"/>
              </a:rPr>
              <a:t>07</a:t>
            </a:r>
            <a:r>
              <a:rPr lang="zh-CN" altLang="en-US" sz="700" b="1" dirty="0">
                <a:solidFill>
                  <a:srgbClr val="FFFF00"/>
                </a:solidFill>
                <a:latin typeface="TTTGB Medium" panose="020C06030202040F0204" pitchFamily="34" charset="-122"/>
                <a:ea typeface="TTTGB Medium" panose="020C06030202040F0204" pitchFamily="34" charset="-122"/>
                <a:cs typeface="+mn-cs"/>
              </a:rPr>
              <a:t> 四大主要上课模式：</a:t>
            </a:r>
            <a:r>
              <a:rPr lang="en-US" altLang="zh-CN" sz="800" b="1" dirty="0">
                <a:gradFill>
                  <a:gsLst>
                    <a:gs pos="0">
                      <a:srgbClr val="33C9FF"/>
                    </a:gs>
                    <a:gs pos="100000">
                      <a:srgbClr val="667FFF"/>
                    </a:gs>
                  </a:gsLst>
                  <a:lin ang="5400000" scaled="0"/>
                </a:gradFill>
                <a:latin typeface="TTTGB Medium" panose="020C06030202040F0204" pitchFamily="34" charset="-122"/>
                <a:ea typeface="TTTGB Medium" panose="020C06030202040F0204" pitchFamily="34" charset="-122"/>
              </a:rPr>
              <a:t> </a:t>
            </a:r>
            <a:r>
              <a:rPr lang="zh-CN" altLang="en-US" sz="700" b="1" dirty="0">
                <a:solidFill>
                  <a:srgbClr val="FFFF00"/>
                </a:solidFill>
                <a:ea typeface="TTTGB Medium" panose="020C06030202040F0204" pitchFamily="34" charset="-122"/>
                <a:cs typeface="+mn-cs"/>
              </a:rPr>
              <a:t>播放视频授课</a:t>
            </a: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22E400A5-7E10-2D48-A757-A788F0232696}"/>
              </a:ext>
            </a:extLst>
          </p:cNvPr>
          <p:cNvSpPr/>
          <p:nvPr/>
        </p:nvSpPr>
        <p:spPr>
          <a:xfrm>
            <a:off x="178909" y="1242913"/>
            <a:ext cx="1322709" cy="1538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400" b="1" dirty="0">
                <a:gradFill>
                  <a:gsLst>
                    <a:gs pos="0">
                      <a:srgbClr val="33C9FF"/>
                    </a:gs>
                    <a:gs pos="100000">
                      <a:srgbClr val="667FFF"/>
                    </a:gs>
                  </a:gsLst>
                  <a:lin ang="5400000" scaled="0"/>
                </a:gradFill>
                <a:latin typeface="TTTGB Medium" panose="020C06030202040F0204" pitchFamily="34" charset="-122"/>
                <a:ea typeface="TTTGB Medium" panose="020C06030202040F0204" pitchFamily="34" charset="-122"/>
              </a:rPr>
              <a:t>点击“</a:t>
            </a:r>
            <a:r>
              <a:rPr lang="zh-CN" altLang="en-US" sz="400" b="1" dirty="0">
                <a:solidFill>
                  <a:srgbClr val="FFFF00"/>
                </a:solidFill>
                <a:latin typeface="TTTGB Medium" panose="020C06030202040F0204" pitchFamily="34" charset="-122"/>
                <a:ea typeface="TTTGB Medium" panose="020C06030202040F0204" pitchFamily="34" charset="-122"/>
              </a:rPr>
              <a:t>添加视频”</a:t>
            </a:r>
            <a:r>
              <a:rPr lang="zh-CN" altLang="en-US" sz="400" b="1" dirty="0">
                <a:gradFill>
                  <a:gsLst>
                    <a:gs pos="0">
                      <a:srgbClr val="33C9FF"/>
                    </a:gs>
                    <a:gs pos="100000">
                      <a:srgbClr val="667FFF"/>
                    </a:gs>
                  </a:gsLst>
                  <a:lin ang="5400000" scaled="0"/>
                </a:gradFill>
                <a:latin typeface="TTTGB Medium" panose="020C06030202040F0204" pitchFamily="34" charset="-122"/>
                <a:ea typeface="TTTGB Medium" panose="020C06030202040F0204" pitchFamily="34" charset="-122"/>
              </a:rPr>
              <a:t>按钮</a:t>
            </a:r>
            <a:endParaRPr lang="en-US" altLang="zh-CN" sz="400" b="1" dirty="0">
              <a:gradFill>
                <a:gsLst>
                  <a:gs pos="0">
                    <a:srgbClr val="33C9FF"/>
                  </a:gs>
                  <a:gs pos="100000">
                    <a:srgbClr val="667FFF"/>
                  </a:gs>
                </a:gsLst>
                <a:lin ang="5400000" scaled="0"/>
              </a:gradFill>
              <a:latin typeface="TTTGB Medium" panose="020C06030202040F0204" pitchFamily="34" charset="-122"/>
              <a:ea typeface="TTTGB Medium" panose="020C06030202040F0204" pitchFamily="34" charset="-122"/>
            </a:endParaRP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76A2D4A5-997F-A44F-9EC6-05EF9F1C1785}"/>
              </a:ext>
            </a:extLst>
          </p:cNvPr>
          <p:cNvSpPr/>
          <p:nvPr/>
        </p:nvSpPr>
        <p:spPr>
          <a:xfrm>
            <a:off x="1416194" y="1242913"/>
            <a:ext cx="1438275" cy="15388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zh-CN" altLang="en-US" sz="400" b="1" dirty="0">
                <a:gradFill>
                  <a:gsLst>
                    <a:gs pos="0">
                      <a:srgbClr val="33C9FF"/>
                    </a:gs>
                    <a:gs pos="100000">
                      <a:srgbClr val="667FFF"/>
                    </a:gs>
                  </a:gsLst>
                  <a:lin ang="5400000" scaled="0"/>
                </a:gradFill>
                <a:latin typeface="TTTGB Medium" panose="020C06030202040F0204" pitchFamily="34" charset="-122"/>
                <a:ea typeface="TTTGB Medium" panose="020C06030202040F0204" pitchFamily="34" charset="-122"/>
              </a:rPr>
              <a:t>选择并打开视频文件，即可使用视频文件授课</a:t>
            </a:r>
            <a:endParaRPr lang="zh-CN" altLang="en-US" sz="400" dirty="0"/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DFCEA4FF-F1F2-8F4A-8D93-3700811502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01618" y="523573"/>
            <a:ext cx="949819" cy="692692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CE6C08C9-7B41-B04C-80C5-B30CBD1E3BB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9388" y="524166"/>
            <a:ext cx="1046106" cy="6926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990433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37815E5-647C-9B4C-8836-E1FA222505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3985" y="123093"/>
            <a:ext cx="2591753" cy="207354"/>
          </a:xfrm>
        </p:spPr>
        <p:txBody>
          <a:bodyPr/>
          <a:lstStyle/>
          <a:p>
            <a:pPr algn="l"/>
            <a:r>
              <a:rPr lang="en-US" altLang="zh-CN" sz="700" b="1" dirty="0">
                <a:solidFill>
                  <a:srgbClr val="FFFF00"/>
                </a:solidFill>
                <a:latin typeface="TTTGB Medium" panose="020C06030202040F0204" pitchFamily="34" charset="-122"/>
                <a:ea typeface="TTTGB Medium" panose="020C06030202040F0204" pitchFamily="34" charset="-122"/>
                <a:cs typeface="+mn-cs"/>
              </a:rPr>
              <a:t>07</a:t>
            </a:r>
            <a:r>
              <a:rPr lang="zh-CN" altLang="en-US" sz="700" b="1" dirty="0">
                <a:solidFill>
                  <a:srgbClr val="FFFF00"/>
                </a:solidFill>
                <a:latin typeface="TTTGB Medium" panose="020C06030202040F0204" pitchFamily="34" charset="-122"/>
                <a:ea typeface="TTTGB Medium" panose="020C06030202040F0204" pitchFamily="34" charset="-122"/>
                <a:cs typeface="+mn-cs"/>
              </a:rPr>
              <a:t> 四大主要上课模式：</a:t>
            </a:r>
            <a:r>
              <a:rPr lang="en-US" altLang="zh-CN" sz="800" b="1" dirty="0">
                <a:gradFill>
                  <a:gsLst>
                    <a:gs pos="0">
                      <a:srgbClr val="33C9FF"/>
                    </a:gs>
                    <a:gs pos="100000">
                      <a:srgbClr val="667FFF"/>
                    </a:gs>
                  </a:gsLst>
                  <a:lin ang="5400000" scaled="0"/>
                </a:gradFill>
                <a:latin typeface="TTTGB Medium" panose="020C06030202040F0204" pitchFamily="34" charset="-122"/>
                <a:ea typeface="TTTGB Medium" panose="020C06030202040F0204" pitchFamily="34" charset="-122"/>
              </a:rPr>
              <a:t> </a:t>
            </a:r>
            <a:r>
              <a:rPr lang="zh-CN" altLang="en-US" sz="700" b="1" dirty="0">
                <a:solidFill>
                  <a:srgbClr val="FFFF00"/>
                </a:solidFill>
                <a:ea typeface="TTTGB Medium" panose="020C06030202040F0204" pitchFamily="34" charset="-122"/>
                <a:cs typeface="+mn-cs"/>
              </a:rPr>
              <a:t>摄像头授课</a:t>
            </a: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22E400A5-7E10-2D48-A757-A788F0232696}"/>
              </a:ext>
            </a:extLst>
          </p:cNvPr>
          <p:cNvSpPr/>
          <p:nvPr/>
        </p:nvSpPr>
        <p:spPr>
          <a:xfrm>
            <a:off x="178909" y="1242913"/>
            <a:ext cx="1322709" cy="1538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400" b="1" dirty="0">
                <a:gradFill>
                  <a:gsLst>
                    <a:gs pos="0">
                      <a:srgbClr val="33C9FF"/>
                    </a:gs>
                    <a:gs pos="100000">
                      <a:srgbClr val="667FFF"/>
                    </a:gs>
                  </a:gsLst>
                  <a:lin ang="5400000" scaled="0"/>
                </a:gradFill>
                <a:latin typeface="TTTGB Medium" panose="020C06030202040F0204" pitchFamily="34" charset="-122"/>
                <a:ea typeface="TTTGB Medium" panose="020C06030202040F0204" pitchFamily="34" charset="-122"/>
              </a:rPr>
              <a:t>点击</a:t>
            </a:r>
            <a:r>
              <a:rPr lang="zh-CN" altLang="en-US" sz="400" b="1" dirty="0">
                <a:solidFill>
                  <a:srgbClr val="FFFF00"/>
                </a:solidFill>
                <a:latin typeface="TTTGB Medium" panose="020C06030202040F0204" pitchFamily="34" charset="-122"/>
                <a:ea typeface="TTTGB Medium" panose="020C06030202040F0204" pitchFamily="34" charset="-122"/>
              </a:rPr>
              <a:t>“打开摄像头”</a:t>
            </a:r>
            <a:r>
              <a:rPr lang="zh-CN" altLang="en-US" sz="400" b="1" dirty="0">
                <a:gradFill>
                  <a:gsLst>
                    <a:gs pos="0">
                      <a:srgbClr val="33C9FF"/>
                    </a:gs>
                    <a:gs pos="100000">
                      <a:srgbClr val="667FFF"/>
                    </a:gs>
                  </a:gsLst>
                  <a:lin ang="5400000" scaled="0"/>
                </a:gradFill>
                <a:latin typeface="TTTGB Medium" panose="020C06030202040F0204" pitchFamily="34" charset="-122"/>
                <a:ea typeface="TTTGB Medium" panose="020C06030202040F0204" pitchFamily="34" charset="-122"/>
              </a:rPr>
              <a:t>按钮</a:t>
            </a:r>
            <a:endParaRPr lang="en-US" altLang="zh-CN" sz="400" b="1" dirty="0">
              <a:gradFill>
                <a:gsLst>
                  <a:gs pos="0">
                    <a:srgbClr val="33C9FF"/>
                  </a:gs>
                  <a:gs pos="100000">
                    <a:srgbClr val="667FFF"/>
                  </a:gs>
                </a:gsLst>
                <a:lin ang="5400000" scaled="0"/>
              </a:gradFill>
              <a:latin typeface="TTTGB Medium" panose="020C06030202040F0204" pitchFamily="34" charset="-122"/>
              <a:ea typeface="TTTGB Medium" panose="020C06030202040F0204" pitchFamily="34" charset="-122"/>
            </a:endParaRP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76A2D4A5-997F-A44F-9EC6-05EF9F1C1785}"/>
              </a:ext>
            </a:extLst>
          </p:cNvPr>
          <p:cNvSpPr/>
          <p:nvPr/>
        </p:nvSpPr>
        <p:spPr>
          <a:xfrm>
            <a:off x="1416194" y="1242913"/>
            <a:ext cx="1438275" cy="15388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zh-CN" altLang="en-US" sz="400" b="1" dirty="0">
                <a:gradFill>
                  <a:gsLst>
                    <a:gs pos="0">
                      <a:srgbClr val="33C9FF"/>
                    </a:gs>
                    <a:gs pos="100000">
                      <a:srgbClr val="667FFF"/>
                    </a:gs>
                  </a:gsLst>
                  <a:lin ang="5400000" scaled="0"/>
                </a:gradFill>
                <a:latin typeface="TTTGB Medium" panose="020C06030202040F0204" pitchFamily="34" charset="-122"/>
                <a:ea typeface="TTTGB Medium" panose="020C06030202040F0204" pitchFamily="34" charset="-122"/>
              </a:rPr>
              <a:t>即可使用摄像头直播授课</a:t>
            </a:r>
            <a:endParaRPr lang="zh-CN" altLang="en-US" sz="400" dirty="0"/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46B880A5-C174-8E47-B603-0F5C672C28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0367" y="523573"/>
            <a:ext cx="1050701" cy="692692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993694AE-1498-0649-9D89-C0839CFFC07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01618" y="518167"/>
            <a:ext cx="945334" cy="692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681793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>
            <a:extLst>
              <a:ext uri="{FF2B5EF4-FFF2-40B4-BE49-F238E27FC236}">
                <a16:creationId xmlns:a16="http://schemas.microsoft.com/office/drawing/2014/main" id="{EFEA6661-5615-014D-875D-9313890874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5569" y="302174"/>
            <a:ext cx="2490669" cy="568078"/>
          </a:xfrm>
        </p:spPr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zh-CN" altLang="en-US" sz="400" b="1" dirty="0">
                <a:solidFill>
                  <a:srgbClr val="5DABFF"/>
                </a:solidFill>
                <a:latin typeface="+mj-ea"/>
                <a:ea typeface="+mj-ea"/>
              </a:rPr>
              <a:t>老师可以在上课工具栏使用其它工具辅助授课：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zh-CN" altLang="en-US" sz="400" b="1" dirty="0">
                <a:solidFill>
                  <a:srgbClr val="FFFF00"/>
                </a:solidFill>
                <a:latin typeface="+mj-ea"/>
                <a:ea typeface="+mj-ea"/>
              </a:rPr>
              <a:t>画板：</a:t>
            </a:r>
            <a:r>
              <a:rPr lang="zh-CN" altLang="en-US" sz="400" b="1" dirty="0">
                <a:solidFill>
                  <a:srgbClr val="5DABFF"/>
                </a:solidFill>
                <a:latin typeface="+mj-ea"/>
                <a:ea typeface="+mj-ea"/>
              </a:rPr>
              <a:t>可在屏幕上进行标注，支持画笔、文字、圆形和矩形四类画板工具</a:t>
            </a:r>
            <a:endParaRPr lang="en-US" altLang="zh-CN" sz="400" b="1" dirty="0">
              <a:solidFill>
                <a:srgbClr val="5DABFF"/>
              </a:solidFill>
              <a:latin typeface="+mj-ea"/>
              <a:ea typeface="+mj-ea"/>
            </a:endParaRP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zh-CN" altLang="en-US" sz="400" b="1" dirty="0">
                <a:solidFill>
                  <a:srgbClr val="FFFF00"/>
                </a:solidFill>
                <a:latin typeface="+mj-ea"/>
                <a:ea typeface="+mj-ea"/>
              </a:rPr>
              <a:t>签到、答题卡：</a:t>
            </a:r>
            <a:r>
              <a:rPr lang="zh-CN" altLang="en-US" sz="400" b="1" dirty="0">
                <a:solidFill>
                  <a:srgbClr val="5DABFF"/>
                </a:solidFill>
                <a:latin typeface="+mj-ea"/>
                <a:ea typeface="+mj-ea"/>
              </a:rPr>
              <a:t>发布一次签到或答题活动，学员收到弹框，可点击签到、答题</a:t>
            </a:r>
            <a:endParaRPr lang="en-US" altLang="zh-CN" sz="400" b="1" dirty="0">
              <a:solidFill>
                <a:srgbClr val="5DABFF"/>
              </a:solidFill>
              <a:latin typeface="+mj-ea"/>
              <a:ea typeface="+mj-ea"/>
            </a:endParaRP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zh-CN" altLang="en-US" sz="400" b="1" dirty="0">
                <a:solidFill>
                  <a:srgbClr val="FFFF00"/>
                </a:solidFill>
                <a:latin typeface="+mj-ea"/>
                <a:ea typeface="+mj-ea"/>
              </a:rPr>
              <a:t>画中画模式：</a:t>
            </a:r>
            <a:r>
              <a:rPr lang="zh-CN" altLang="en-US" sz="400" b="1" dirty="0">
                <a:solidFill>
                  <a:srgbClr val="5DABFF"/>
                </a:solidFill>
                <a:latin typeface="+mj-ea"/>
                <a:ea typeface="+mj-ea"/>
              </a:rPr>
              <a:t>屏幕分享的同时开启摄像头，摄像头画面将出现在学员画面的右下角</a:t>
            </a:r>
            <a:endParaRPr lang="en-US" altLang="zh-CN" sz="400" b="1" dirty="0">
              <a:solidFill>
                <a:srgbClr val="5DABFF"/>
              </a:solidFill>
              <a:latin typeface="+mj-ea"/>
              <a:ea typeface="+mj-ea"/>
            </a:endParaRP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zh-CN" altLang="en-US" sz="400" b="1" dirty="0">
                <a:solidFill>
                  <a:srgbClr val="FFFF00"/>
                </a:solidFill>
                <a:latin typeface="+mj-ea"/>
                <a:ea typeface="+mj-ea"/>
              </a:rPr>
              <a:t>举手：</a:t>
            </a:r>
            <a:r>
              <a:rPr lang="zh-CN" altLang="en-US" sz="400" b="1" dirty="0">
                <a:solidFill>
                  <a:srgbClr val="5DABFF"/>
                </a:solidFill>
                <a:latin typeface="+mj-ea"/>
                <a:ea typeface="+mj-ea"/>
              </a:rPr>
              <a:t>开启上麦模式，学员可在客户端申请连麦，老师同意后，学员即可上麦</a:t>
            </a:r>
            <a:endParaRPr lang="en-US" altLang="zh-CN" sz="400" b="1" dirty="0">
              <a:solidFill>
                <a:srgbClr val="5DABFF"/>
              </a:solidFill>
              <a:latin typeface="+mj-ea"/>
              <a:ea typeface="+mj-ea"/>
            </a:endParaRP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zh-CN" altLang="en-US" sz="400" b="1" dirty="0">
                <a:solidFill>
                  <a:srgbClr val="FFFF00"/>
                </a:solidFill>
                <a:latin typeface="+mj-ea"/>
                <a:ea typeface="+mj-ea"/>
              </a:rPr>
              <a:t>预览：</a:t>
            </a:r>
            <a:r>
              <a:rPr lang="zh-CN" altLang="en-US" sz="400" b="1" dirty="0">
                <a:solidFill>
                  <a:srgbClr val="5DABFF"/>
                </a:solidFill>
                <a:latin typeface="+mj-ea"/>
                <a:ea typeface="+mj-ea"/>
              </a:rPr>
              <a:t>开启小窗口，预览当前直播画面</a:t>
            </a:r>
          </a:p>
        </p:txBody>
      </p:sp>
      <p:sp>
        <p:nvSpPr>
          <p:cNvPr id="7" name="标题 1">
            <a:extLst>
              <a:ext uri="{FF2B5EF4-FFF2-40B4-BE49-F238E27FC236}">
                <a16:creationId xmlns:a16="http://schemas.microsoft.com/office/drawing/2014/main" id="{4432D8D3-D797-44B9-874B-ED0096CC5B72}"/>
              </a:ext>
            </a:extLst>
          </p:cNvPr>
          <p:cNvSpPr txBox="1">
            <a:spLocks/>
          </p:cNvSpPr>
          <p:nvPr/>
        </p:nvSpPr>
        <p:spPr>
          <a:xfrm>
            <a:off x="143985" y="123093"/>
            <a:ext cx="2660860" cy="378854"/>
          </a:xfrm>
          <a:prstGeom prst="rect">
            <a:avLst/>
          </a:prstGeom>
        </p:spPr>
        <p:txBody>
          <a:bodyPr/>
          <a:lstStyle>
            <a:lvl1pPr algn="ctr" defTabSz="143927" rtl="0" eaLnBrk="1" latinLnBrk="0" hangingPunct="1">
              <a:spcBef>
                <a:spcPct val="0"/>
              </a:spcBef>
              <a:buNone/>
              <a:defRPr sz="1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zh-CN" sz="700" b="1" dirty="0">
                <a:solidFill>
                  <a:srgbClr val="FFFF00"/>
                </a:solidFill>
                <a:latin typeface="TTTGB Medium" panose="020C06030202040F0204" pitchFamily="34" charset="-122"/>
                <a:ea typeface="TTTGB Medium" panose="020C06030202040F0204" pitchFamily="34" charset="-122"/>
                <a:cs typeface="+mn-cs"/>
              </a:rPr>
              <a:t>08</a:t>
            </a:r>
            <a:r>
              <a:rPr lang="zh-CN" altLang="en-US" sz="700" b="1" dirty="0">
                <a:solidFill>
                  <a:srgbClr val="FFFF00"/>
                </a:solidFill>
                <a:ea typeface="TTTGB Medium" panose="020C06030202040F0204" pitchFamily="34" charset="-122"/>
                <a:cs typeface="+mn-cs"/>
              </a:rPr>
              <a:t>：其它上课工具</a:t>
            </a:r>
          </a:p>
        </p:txBody>
      </p:sp>
      <p:pic>
        <p:nvPicPr>
          <p:cNvPr id="2" name="图片 1">
            <a:extLst>
              <a:ext uri="{FF2B5EF4-FFF2-40B4-BE49-F238E27FC236}">
                <a16:creationId xmlns:a16="http://schemas.microsoft.com/office/drawing/2014/main" id="{4EF468CC-6078-A741-AC8F-A17E528CB67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8125" y="1084693"/>
            <a:ext cx="1978194" cy="131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49488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4F59F15B-EFB3-644A-922B-6C900C9C8D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6706" y="589519"/>
            <a:ext cx="1396659" cy="924378"/>
          </a:xfrm>
          <a:prstGeom prst="rect">
            <a:avLst/>
          </a:prstGeom>
        </p:spPr>
      </p:pic>
      <p:sp>
        <p:nvSpPr>
          <p:cNvPr id="3" name="矩形 2">
            <a:extLst>
              <a:ext uri="{FF2B5EF4-FFF2-40B4-BE49-F238E27FC236}">
                <a16:creationId xmlns:a16="http://schemas.microsoft.com/office/drawing/2014/main" id="{3C83BDC4-E870-A84A-8A45-ACB7842E7616}"/>
              </a:ext>
            </a:extLst>
          </p:cNvPr>
          <p:cNvSpPr/>
          <p:nvPr/>
        </p:nvSpPr>
        <p:spPr>
          <a:xfrm>
            <a:off x="143985" y="312520"/>
            <a:ext cx="2396015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b="1" dirty="0">
                <a:gradFill>
                  <a:gsLst>
                    <a:gs pos="0">
                      <a:srgbClr val="33C9FF"/>
                    </a:gs>
                    <a:gs pos="100000">
                      <a:srgbClr val="667FFF"/>
                    </a:gs>
                  </a:gsLst>
                  <a:lin ang="5400000" scaled="0"/>
                </a:gradFill>
                <a:latin typeface="TTTGB Medium" panose="020C06030202040F0204" pitchFamily="34" charset="-122"/>
                <a:ea typeface="TTTGB Medium" panose="020C06030202040F0204" pitchFamily="34" charset="-122"/>
              </a:rPr>
              <a:t>课程结束后，点击左下角“下课”按钮即可下课，学生将无法再收到音频、视频</a:t>
            </a:r>
          </a:p>
        </p:txBody>
      </p:sp>
      <p:sp>
        <p:nvSpPr>
          <p:cNvPr id="5" name="标题 1">
            <a:extLst>
              <a:ext uri="{FF2B5EF4-FFF2-40B4-BE49-F238E27FC236}">
                <a16:creationId xmlns:a16="http://schemas.microsoft.com/office/drawing/2014/main" id="{D05F40C3-E4BA-7448-98DA-9AAA5A23D12D}"/>
              </a:ext>
            </a:extLst>
          </p:cNvPr>
          <p:cNvSpPr txBox="1">
            <a:spLocks/>
          </p:cNvSpPr>
          <p:nvPr/>
        </p:nvSpPr>
        <p:spPr>
          <a:xfrm>
            <a:off x="143985" y="123093"/>
            <a:ext cx="2591753" cy="378854"/>
          </a:xfrm>
          <a:prstGeom prst="rect">
            <a:avLst/>
          </a:prstGeom>
        </p:spPr>
        <p:txBody>
          <a:bodyPr/>
          <a:lstStyle>
            <a:lvl1pPr algn="ctr" defTabSz="143927" rtl="0" eaLnBrk="1" latinLnBrk="0" hangingPunct="1">
              <a:spcBef>
                <a:spcPct val="0"/>
              </a:spcBef>
              <a:buNone/>
              <a:defRPr sz="1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zh-CN" sz="800" b="1" dirty="0">
                <a:solidFill>
                  <a:srgbClr val="FFFF00"/>
                </a:solidFill>
                <a:latin typeface="TTTGB Medium" panose="020C06030202040F0204" pitchFamily="34" charset="-122"/>
                <a:ea typeface="TTTGB Medium" panose="020C06030202040F0204" pitchFamily="34" charset="-122"/>
                <a:cs typeface="+mn-cs"/>
              </a:rPr>
              <a:t>09</a:t>
            </a:r>
            <a:r>
              <a:rPr lang="zh-CN" altLang="en-US" sz="800" b="1" dirty="0">
                <a:solidFill>
                  <a:srgbClr val="FFFF00"/>
                </a:solidFill>
                <a:latin typeface="TTTGB Medium" panose="020C06030202040F0204" pitchFamily="34" charset="-122"/>
                <a:ea typeface="TTTGB Medium" panose="020C06030202040F0204" pitchFamily="34" charset="-122"/>
                <a:cs typeface="+mn-cs"/>
              </a:rPr>
              <a:t>：上课完成</a:t>
            </a:r>
            <a:endParaRPr lang="en-US" altLang="zh-CN" sz="800" b="1" dirty="0">
              <a:solidFill>
                <a:srgbClr val="FFFF00"/>
              </a:solidFill>
              <a:latin typeface="TTTGB Medium" panose="020C06030202040F0204" pitchFamily="34" charset="-122"/>
              <a:ea typeface="TTTGB Medium" panose="020C06030202040F0204" pitchFamily="3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5267856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9D5EA4C-1CA5-2446-84CC-617250FFDE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13" name="标题 1">
            <a:extLst>
              <a:ext uri="{FF2B5EF4-FFF2-40B4-BE49-F238E27FC236}">
                <a16:creationId xmlns:a16="http://schemas.microsoft.com/office/drawing/2014/main" id="{2D961B28-6E55-0B40-A964-926D1490C257}"/>
              </a:ext>
            </a:extLst>
          </p:cNvPr>
          <p:cNvSpPr txBox="1">
            <a:spLocks/>
          </p:cNvSpPr>
          <p:nvPr/>
        </p:nvSpPr>
        <p:spPr>
          <a:xfrm>
            <a:off x="143985" y="123093"/>
            <a:ext cx="2591753" cy="378854"/>
          </a:xfrm>
          <a:prstGeom prst="rect">
            <a:avLst/>
          </a:prstGeom>
        </p:spPr>
        <p:txBody>
          <a:bodyPr/>
          <a:lstStyle>
            <a:lvl1pPr algn="ctr" defTabSz="143927" rtl="0" eaLnBrk="1" latinLnBrk="0" hangingPunct="1">
              <a:spcBef>
                <a:spcPct val="0"/>
              </a:spcBef>
              <a:buNone/>
              <a:defRPr sz="1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zh-CN" sz="800" b="1" dirty="0">
                <a:solidFill>
                  <a:srgbClr val="FFFF00"/>
                </a:solidFill>
                <a:latin typeface="TTTGB Medium" panose="020C06030202040F0204" pitchFamily="34" charset="-122"/>
                <a:ea typeface="TTTGB Medium" panose="020C06030202040F0204" pitchFamily="34" charset="-122"/>
                <a:cs typeface="+mn-cs"/>
              </a:rPr>
              <a:t>10</a:t>
            </a:r>
            <a:r>
              <a:rPr lang="zh-CN" altLang="en-US" sz="800" b="1" dirty="0">
                <a:solidFill>
                  <a:srgbClr val="FFFF00"/>
                </a:solidFill>
                <a:latin typeface="TTTGB Medium" panose="020C06030202040F0204" pitchFamily="34" charset="-122"/>
                <a:ea typeface="TTTGB Medium" panose="020C06030202040F0204" pitchFamily="34" charset="-122"/>
                <a:cs typeface="+mn-cs"/>
              </a:rPr>
              <a:t>：</a:t>
            </a:r>
            <a:r>
              <a:rPr lang="zh-CN" altLang="zh-CN" sz="800" b="1" dirty="0">
                <a:solidFill>
                  <a:srgbClr val="FFFF00"/>
                </a:solidFill>
                <a:ea typeface="TTTGB Medium" panose="020C06030202040F0204" pitchFamily="34" charset="-122"/>
                <a:cs typeface="+mn-cs"/>
              </a:rPr>
              <a:t>课堂考勤</a:t>
            </a:r>
          </a:p>
          <a:p>
            <a:pPr algn="l"/>
            <a:endParaRPr lang="en-US" altLang="zh-CN" sz="800" b="1" dirty="0">
              <a:solidFill>
                <a:srgbClr val="FFFF00"/>
              </a:solidFill>
              <a:latin typeface="TTTGB Medium" panose="020C06030202040F0204" pitchFamily="34" charset="-122"/>
              <a:ea typeface="TTTGB Medium" panose="020C06030202040F0204" pitchFamily="34" charset="-122"/>
              <a:cs typeface="+mn-cs"/>
            </a:endParaRP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5997C08B-F569-AB43-A940-F0A9230E8126}"/>
              </a:ext>
            </a:extLst>
          </p:cNvPr>
          <p:cNvSpPr/>
          <p:nvPr/>
        </p:nvSpPr>
        <p:spPr>
          <a:xfrm>
            <a:off x="0" y="311508"/>
            <a:ext cx="2735738" cy="3545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zh-CN" altLang="zh-CN" b="1" dirty="0">
                <a:gradFill>
                  <a:gsLst>
                    <a:gs pos="0">
                      <a:srgbClr val="33C9FF"/>
                    </a:gs>
                    <a:gs pos="100000">
                      <a:srgbClr val="667FFF"/>
                    </a:gs>
                  </a:gsLst>
                  <a:lin ang="5400000" scaled="0"/>
                </a:gradFill>
                <a:ea typeface="TTTGB Medium" panose="020C06030202040F0204" pitchFamily="34" charset="-122"/>
              </a:rPr>
              <a:t>老师可以在直播教室上课期间，导出学生名单，名单中会显示学生姓名、进入课堂、离开课堂的时间以及听课总时长</a:t>
            </a:r>
          </a:p>
        </p:txBody>
      </p:sp>
      <p:pic>
        <p:nvPicPr>
          <p:cNvPr id="16" name="图片 15">
            <a:extLst>
              <a:ext uri="{FF2B5EF4-FFF2-40B4-BE49-F238E27FC236}">
                <a16:creationId xmlns:a16="http://schemas.microsoft.com/office/drawing/2014/main" id="{B836F90A-F788-40DA-9D1F-98E9786007B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1533524" y="545573"/>
            <a:ext cx="606426" cy="10063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152157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9D5EA4C-1CA5-2446-84CC-617250FFDE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13" name="标题 1">
            <a:extLst>
              <a:ext uri="{FF2B5EF4-FFF2-40B4-BE49-F238E27FC236}">
                <a16:creationId xmlns:a16="http://schemas.microsoft.com/office/drawing/2014/main" id="{2D961B28-6E55-0B40-A964-926D1490C257}"/>
              </a:ext>
            </a:extLst>
          </p:cNvPr>
          <p:cNvSpPr txBox="1">
            <a:spLocks/>
          </p:cNvSpPr>
          <p:nvPr/>
        </p:nvSpPr>
        <p:spPr>
          <a:xfrm>
            <a:off x="143985" y="123093"/>
            <a:ext cx="2591753" cy="378854"/>
          </a:xfrm>
          <a:prstGeom prst="rect">
            <a:avLst/>
          </a:prstGeom>
        </p:spPr>
        <p:txBody>
          <a:bodyPr/>
          <a:lstStyle>
            <a:lvl1pPr algn="ctr" defTabSz="143927" rtl="0" eaLnBrk="1" latinLnBrk="0" hangingPunct="1">
              <a:spcBef>
                <a:spcPct val="0"/>
              </a:spcBef>
              <a:buNone/>
              <a:defRPr sz="1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zh-CN" sz="800" b="1" dirty="0">
                <a:solidFill>
                  <a:srgbClr val="FFFF00"/>
                </a:solidFill>
                <a:latin typeface="TTTGB Medium" panose="020C06030202040F0204" pitchFamily="34" charset="-122"/>
                <a:ea typeface="TTTGB Medium" panose="020C06030202040F0204" pitchFamily="34" charset="-122"/>
                <a:cs typeface="+mn-cs"/>
              </a:rPr>
              <a:t>11</a:t>
            </a:r>
            <a:r>
              <a:rPr lang="zh-CN" altLang="en-US" sz="800" b="1" dirty="0">
                <a:solidFill>
                  <a:srgbClr val="FFFF00"/>
                </a:solidFill>
                <a:latin typeface="TTTGB Medium" panose="020C06030202040F0204" pitchFamily="34" charset="-122"/>
                <a:ea typeface="TTTGB Medium" panose="020C06030202040F0204" pitchFamily="34" charset="-122"/>
                <a:cs typeface="+mn-cs"/>
              </a:rPr>
              <a:t>：</a:t>
            </a:r>
            <a:r>
              <a:rPr lang="zh-CN" altLang="zh-CN" sz="800" b="1" dirty="0">
                <a:solidFill>
                  <a:srgbClr val="FFFF00"/>
                </a:solidFill>
                <a:ea typeface="TTTGB Medium" panose="020C06030202040F0204" pitchFamily="34" charset="-122"/>
                <a:cs typeface="+mn-cs"/>
              </a:rPr>
              <a:t>课堂纪律</a:t>
            </a:r>
          </a:p>
          <a:p>
            <a:pPr algn="l"/>
            <a:endParaRPr lang="zh-CN" altLang="zh-CN" sz="800" b="1" dirty="0">
              <a:solidFill>
                <a:srgbClr val="FFFF00"/>
              </a:solidFill>
              <a:ea typeface="TTTGB Medium" panose="020C06030202040F0204" pitchFamily="34" charset="-122"/>
              <a:cs typeface="+mn-cs"/>
            </a:endParaRPr>
          </a:p>
          <a:p>
            <a:pPr algn="l"/>
            <a:endParaRPr lang="en-US" altLang="zh-CN" sz="800" b="1" dirty="0">
              <a:solidFill>
                <a:srgbClr val="FFFF00"/>
              </a:solidFill>
              <a:latin typeface="TTTGB Medium" panose="020C06030202040F0204" pitchFamily="34" charset="-122"/>
              <a:ea typeface="TTTGB Medium" panose="020C06030202040F0204" pitchFamily="34" charset="-122"/>
              <a:cs typeface="+mn-cs"/>
            </a:endParaRP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5997C08B-F569-AB43-A940-F0A9230E8126}"/>
              </a:ext>
            </a:extLst>
          </p:cNvPr>
          <p:cNvSpPr/>
          <p:nvPr/>
        </p:nvSpPr>
        <p:spPr>
          <a:xfrm>
            <a:off x="0" y="311508"/>
            <a:ext cx="273573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zh-CN" b="1" dirty="0">
                <a:gradFill>
                  <a:gsLst>
                    <a:gs pos="0">
                      <a:srgbClr val="33C9FF"/>
                    </a:gs>
                    <a:gs pos="100000">
                      <a:srgbClr val="667FFF"/>
                    </a:gs>
                  </a:gsLst>
                  <a:lin ang="5400000" scaled="0"/>
                </a:gradFill>
                <a:ea typeface="TTTGB Medium" panose="020C06030202040F0204" pitchFamily="34" charset="-122"/>
              </a:rPr>
              <a:t>老师可以在成员列表区域，对某一位学生做修改备注名、禁言、踢出直播间的处理。踢出直播间后</a:t>
            </a:r>
            <a:r>
              <a:rPr lang="en-US" altLang="zh-CN" b="1" dirty="0">
                <a:gradFill>
                  <a:gsLst>
                    <a:gs pos="0">
                      <a:srgbClr val="33C9FF"/>
                    </a:gs>
                    <a:gs pos="100000">
                      <a:srgbClr val="667FFF"/>
                    </a:gs>
                  </a:gsLst>
                  <a:lin ang="5400000" scaled="0"/>
                </a:gradFill>
                <a:ea typeface="TTTGB Medium" panose="020C06030202040F0204" pitchFamily="34" charset="-122"/>
              </a:rPr>
              <a:t>7</a:t>
            </a:r>
            <a:r>
              <a:rPr lang="zh-CN" altLang="zh-CN" b="1" dirty="0">
                <a:gradFill>
                  <a:gsLst>
                    <a:gs pos="0">
                      <a:srgbClr val="33C9FF"/>
                    </a:gs>
                    <a:gs pos="100000">
                      <a:srgbClr val="667FFF"/>
                    </a:gs>
                  </a:gsLst>
                  <a:lin ang="5400000" scaled="0"/>
                </a:gradFill>
                <a:ea typeface="TTTGB Medium" panose="020C06030202040F0204" pitchFamily="34" charset="-122"/>
              </a:rPr>
              <a:t>天内，学生无法再次进入老师的课堂，禁言后可以恢复</a:t>
            </a: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BF9D0706-9E58-48ED-87ED-604722B54757}"/>
              </a:ext>
            </a:extLst>
          </p:cNvPr>
          <p:cNvPicPr/>
          <p:nvPr/>
        </p:nvPicPr>
        <p:blipFill rotWithShape="1">
          <a:blip r:embed="rId2"/>
          <a:srcRect b="31470"/>
          <a:stretch/>
        </p:blipFill>
        <p:spPr>
          <a:xfrm>
            <a:off x="866775" y="581383"/>
            <a:ext cx="835025" cy="943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317279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9D5EA4C-1CA5-2446-84CC-617250FFDE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13" name="标题 1">
            <a:extLst>
              <a:ext uri="{FF2B5EF4-FFF2-40B4-BE49-F238E27FC236}">
                <a16:creationId xmlns:a16="http://schemas.microsoft.com/office/drawing/2014/main" id="{2D961B28-6E55-0B40-A964-926D1490C257}"/>
              </a:ext>
            </a:extLst>
          </p:cNvPr>
          <p:cNvSpPr txBox="1">
            <a:spLocks/>
          </p:cNvSpPr>
          <p:nvPr/>
        </p:nvSpPr>
        <p:spPr>
          <a:xfrm>
            <a:off x="143985" y="123093"/>
            <a:ext cx="2591753" cy="378854"/>
          </a:xfrm>
          <a:prstGeom prst="rect">
            <a:avLst/>
          </a:prstGeom>
        </p:spPr>
        <p:txBody>
          <a:bodyPr/>
          <a:lstStyle>
            <a:lvl1pPr algn="ctr" defTabSz="143927" rtl="0" eaLnBrk="1" latinLnBrk="0" hangingPunct="1">
              <a:spcBef>
                <a:spcPct val="0"/>
              </a:spcBef>
              <a:buNone/>
              <a:defRPr sz="1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zh-CN" sz="800" b="1" dirty="0">
                <a:solidFill>
                  <a:srgbClr val="FFFF00"/>
                </a:solidFill>
                <a:latin typeface="TTTGB Medium" panose="020C06030202040F0204" pitchFamily="34" charset="-122"/>
                <a:ea typeface="TTTGB Medium" panose="020C06030202040F0204" pitchFamily="34" charset="-122"/>
                <a:cs typeface="+mn-cs"/>
              </a:rPr>
              <a:t>12</a:t>
            </a:r>
            <a:r>
              <a:rPr lang="zh-CN" altLang="en-US" sz="800" b="1" dirty="0">
                <a:solidFill>
                  <a:srgbClr val="FFFF00"/>
                </a:solidFill>
                <a:latin typeface="TTTGB Medium" panose="020C06030202040F0204" pitchFamily="34" charset="-122"/>
                <a:ea typeface="TTTGB Medium" panose="020C06030202040F0204" pitchFamily="34" charset="-122"/>
                <a:cs typeface="+mn-cs"/>
              </a:rPr>
              <a:t>：</a:t>
            </a:r>
            <a:r>
              <a:rPr lang="zh-CN" altLang="zh-CN" sz="800" b="1" dirty="0">
                <a:solidFill>
                  <a:srgbClr val="FFFF00"/>
                </a:solidFill>
                <a:ea typeface="TTTGB Medium" panose="020C06030202040F0204" pitchFamily="34" charset="-122"/>
                <a:cs typeface="+mn-cs"/>
              </a:rPr>
              <a:t>回放视频管理</a:t>
            </a:r>
          </a:p>
          <a:p>
            <a:pPr algn="l"/>
            <a:endParaRPr lang="zh-CN" altLang="zh-CN" sz="800" b="1" dirty="0">
              <a:solidFill>
                <a:srgbClr val="FFFF00"/>
              </a:solidFill>
              <a:ea typeface="TTTGB Medium" panose="020C06030202040F0204" pitchFamily="34" charset="-122"/>
              <a:cs typeface="+mn-cs"/>
            </a:endParaRPr>
          </a:p>
          <a:p>
            <a:pPr algn="l"/>
            <a:endParaRPr lang="en-US" altLang="zh-CN" sz="800" b="1" dirty="0">
              <a:solidFill>
                <a:srgbClr val="FFFF00"/>
              </a:solidFill>
              <a:latin typeface="TTTGB Medium" panose="020C06030202040F0204" pitchFamily="34" charset="-122"/>
              <a:ea typeface="TTTGB Medium" panose="020C06030202040F0204" pitchFamily="34" charset="-122"/>
              <a:cs typeface="+mn-cs"/>
            </a:endParaRP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5997C08B-F569-AB43-A940-F0A9230E8126}"/>
              </a:ext>
            </a:extLst>
          </p:cNvPr>
          <p:cNvSpPr/>
          <p:nvPr/>
        </p:nvSpPr>
        <p:spPr>
          <a:xfrm>
            <a:off x="0" y="311508"/>
            <a:ext cx="273573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zh-CN" b="1" dirty="0">
                <a:gradFill>
                  <a:gsLst>
                    <a:gs pos="0">
                      <a:srgbClr val="33C9FF"/>
                    </a:gs>
                    <a:gs pos="100000">
                      <a:srgbClr val="667FFF"/>
                    </a:gs>
                  </a:gsLst>
                  <a:lin ang="5400000" scaled="0"/>
                </a:gradFill>
                <a:ea typeface="TTTGB Medium" panose="020C06030202040F0204" pitchFamily="34" charset="-122"/>
              </a:rPr>
              <a:t>老师在开课前选择生成回放的直播内容可以在主面板通过“历史课程”找到，支持老师自己查看、分享给学生，也支持老师删除回放</a:t>
            </a:r>
          </a:p>
          <a:p>
            <a:endParaRPr lang="zh-CN" altLang="zh-CN" b="1" dirty="0">
              <a:gradFill>
                <a:gsLst>
                  <a:gs pos="0">
                    <a:srgbClr val="33C9FF"/>
                  </a:gs>
                  <a:gs pos="100000">
                    <a:srgbClr val="667FFF"/>
                  </a:gs>
                </a:gsLst>
                <a:lin ang="5400000" scaled="0"/>
              </a:gradFill>
              <a:ea typeface="TTTGB Medium" panose="020C06030202040F0204" pitchFamily="34" charset="-122"/>
            </a:endParaRP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7918B1C6-0869-43AC-9059-89922FCB3B6C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47624" y="581383"/>
            <a:ext cx="1392237" cy="1014097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A48A3BCC-1010-4E67-BCE1-384136062F09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1508123" y="581383"/>
            <a:ext cx="1344611" cy="1014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04242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本框 7">
            <a:extLst>
              <a:ext uri="{FF2B5EF4-FFF2-40B4-BE49-F238E27FC236}">
                <a16:creationId xmlns:a16="http://schemas.microsoft.com/office/drawing/2014/main" id="{094D6DFC-BA94-0344-BE77-F2B325D3C8FA}"/>
              </a:ext>
            </a:extLst>
          </p:cNvPr>
          <p:cNvSpPr txBox="1"/>
          <p:nvPr/>
        </p:nvSpPr>
        <p:spPr>
          <a:xfrm>
            <a:off x="86046" y="76245"/>
            <a:ext cx="2707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CN" altLang="en-US" sz="1000" b="1" dirty="0"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TTTGB Medium" panose="020C06030202040F0204" pitchFamily="34" charset="-122"/>
                <a:ea typeface="TTTGB Medium" panose="020C06030202040F0204" pitchFamily="34" charset="-122"/>
              </a:rPr>
              <a:t>腾讯课堂极速版解决方案</a:t>
            </a:r>
          </a:p>
        </p:txBody>
      </p:sp>
      <p:sp>
        <p:nvSpPr>
          <p:cNvPr id="5" name="圆角矩形 4">
            <a:extLst>
              <a:ext uri="{FF2B5EF4-FFF2-40B4-BE49-F238E27FC236}">
                <a16:creationId xmlns:a16="http://schemas.microsoft.com/office/drawing/2014/main" id="{E88652EF-D556-7B40-9656-0C7ED90931C5}"/>
              </a:ext>
            </a:extLst>
          </p:cNvPr>
          <p:cNvSpPr/>
          <p:nvPr/>
        </p:nvSpPr>
        <p:spPr>
          <a:xfrm>
            <a:off x="236531" y="472498"/>
            <a:ext cx="2352675" cy="444803"/>
          </a:xfrm>
          <a:prstGeom prst="roundRect">
            <a:avLst/>
          </a:prstGeom>
          <a:gradFill flip="none" rotWithShape="1">
            <a:gsLst>
              <a:gs pos="0">
                <a:srgbClr val="30CBFF">
                  <a:alpha val="0"/>
                </a:srgbClr>
              </a:gs>
              <a:gs pos="97000">
                <a:srgbClr val="32CAFF">
                  <a:alpha val="47451"/>
                </a:srgb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sp>
        <p:nvSpPr>
          <p:cNvPr id="9" name="圆角矩形 8">
            <a:extLst>
              <a:ext uri="{FF2B5EF4-FFF2-40B4-BE49-F238E27FC236}">
                <a16:creationId xmlns:a16="http://schemas.microsoft.com/office/drawing/2014/main" id="{B31ADF9C-E1A5-9A47-A40F-F5EFBEEF0F84}"/>
              </a:ext>
            </a:extLst>
          </p:cNvPr>
          <p:cNvSpPr/>
          <p:nvPr/>
        </p:nvSpPr>
        <p:spPr>
          <a:xfrm rot="10800000">
            <a:off x="236530" y="987151"/>
            <a:ext cx="2352675" cy="444802"/>
          </a:xfrm>
          <a:prstGeom prst="roundRect">
            <a:avLst/>
          </a:prstGeom>
          <a:gradFill flip="none" rotWithShape="1">
            <a:gsLst>
              <a:gs pos="0">
                <a:srgbClr val="FAC090">
                  <a:alpha val="0"/>
                </a:srgbClr>
              </a:gs>
              <a:gs pos="95000">
                <a:srgbClr val="FAC090">
                  <a:alpha val="49804"/>
                </a:srgb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11E8C737-0DA8-F948-B9AC-96D01252527E}"/>
              </a:ext>
            </a:extLst>
          </p:cNvPr>
          <p:cNvSpPr txBox="1"/>
          <p:nvPr/>
        </p:nvSpPr>
        <p:spPr>
          <a:xfrm>
            <a:off x="273371" y="507617"/>
            <a:ext cx="2187254" cy="3530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zh-CN" altLang="en-US" b="1" dirty="0"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TTTGB Medium" panose="020C06030202040F0204" pitchFamily="34" charset="-122"/>
                <a:ea typeface="TTTGB Medium" panose="020C06030202040F0204" pitchFamily="34" charset="-122"/>
              </a:rPr>
              <a:t>极速开课：</a:t>
            </a:r>
            <a:endParaRPr kumimoji="1" lang="en-US" altLang="zh-CN" b="1" dirty="0">
              <a:solidFill>
                <a:schemeClr val="bg1"/>
              </a:soli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  <a:latin typeface="TTTGB Medium" panose="020C06030202040F0204" pitchFamily="34" charset="-122"/>
              <a:ea typeface="TTTGB Medium" panose="020C06030202040F0204" pitchFamily="34" charset="-122"/>
            </a:endParaRPr>
          </a:p>
          <a:p>
            <a:pPr>
              <a:lnSpc>
                <a:spcPct val="150000"/>
              </a:lnSpc>
            </a:pPr>
            <a:r>
              <a:rPr kumimoji="1" lang="zh-CN" altLang="en-US" dirty="0"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TTTGB Medium" panose="020C06030202040F0204" pitchFamily="34" charset="-122"/>
                <a:ea typeface="TTTGB Medium" panose="020C06030202040F0204" pitchFamily="34" charset="-122"/>
              </a:rPr>
              <a:t>无需入驻，手机号登录即可一键开启在线课堂</a:t>
            </a:r>
            <a:endParaRPr kumimoji="1" lang="zh-CN" altLang="en-US" sz="800" dirty="0">
              <a:solidFill>
                <a:schemeClr val="bg1"/>
              </a:soli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  <a:latin typeface="TTTGB Medium" panose="020C06030202040F0204" pitchFamily="34" charset="-122"/>
              <a:ea typeface="TTTGB Medium" panose="020C06030202040F0204" pitchFamily="34" charset="-122"/>
            </a:endParaRP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234C477F-F1E1-9E45-AE24-09F8B84AA891}"/>
              </a:ext>
            </a:extLst>
          </p:cNvPr>
          <p:cNvSpPr txBox="1"/>
          <p:nvPr/>
        </p:nvSpPr>
        <p:spPr>
          <a:xfrm>
            <a:off x="273371" y="1031092"/>
            <a:ext cx="2187254" cy="3545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zh-CN" altLang="en-US" b="1" dirty="0"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TTTGB Medium" panose="020C06030202040F0204" pitchFamily="34" charset="-122"/>
                <a:ea typeface="TTTGB Medium" panose="020C06030202040F0204" pitchFamily="34" charset="-122"/>
              </a:rPr>
              <a:t>随开随学：</a:t>
            </a:r>
            <a:endParaRPr kumimoji="1" lang="en-US" altLang="zh-CN" b="1" dirty="0">
              <a:solidFill>
                <a:schemeClr val="bg1"/>
              </a:soli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  <a:latin typeface="TTTGB Medium" panose="020C06030202040F0204" pitchFamily="34" charset="-122"/>
              <a:ea typeface="TTTGB Medium" panose="020C06030202040F0204" pitchFamily="34" charset="-122"/>
            </a:endParaRPr>
          </a:p>
          <a:p>
            <a:pPr>
              <a:lnSpc>
                <a:spcPct val="150000"/>
              </a:lnSpc>
            </a:pPr>
            <a:r>
              <a:rPr kumimoji="1" lang="zh-CN" altLang="en-US" dirty="0"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TTTGB Medium" panose="020C06030202040F0204" pitchFamily="34" charset="-122"/>
                <a:ea typeface="TTTGB Medium" panose="020C06030202040F0204" pitchFamily="34" charset="-122"/>
              </a:rPr>
              <a:t>免除排课流程，老师随时开课</a:t>
            </a:r>
            <a:r>
              <a:rPr kumimoji="1" lang="zh-CN" altLang="en-US" dirty="0"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ea typeface="TTTGB Medium" panose="020C06030202040F0204" pitchFamily="34" charset="-122"/>
              </a:rPr>
              <a:t>、学生点击即学</a:t>
            </a:r>
            <a:endParaRPr kumimoji="1" lang="en-US" altLang="zh-CN" dirty="0">
              <a:solidFill>
                <a:schemeClr val="bg1"/>
              </a:soli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  <a:ea typeface="TTTGB Medium" panose="020C06030202040F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51361571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标题 1">
            <a:extLst>
              <a:ext uri="{FF2B5EF4-FFF2-40B4-BE49-F238E27FC236}">
                <a16:creationId xmlns:a16="http://schemas.microsoft.com/office/drawing/2014/main" id="{4432D8D3-D797-44B9-874B-ED0096CC5B72}"/>
              </a:ext>
            </a:extLst>
          </p:cNvPr>
          <p:cNvSpPr txBox="1">
            <a:spLocks/>
          </p:cNvSpPr>
          <p:nvPr/>
        </p:nvSpPr>
        <p:spPr>
          <a:xfrm>
            <a:off x="143985" y="123093"/>
            <a:ext cx="2591753" cy="378854"/>
          </a:xfrm>
          <a:prstGeom prst="rect">
            <a:avLst/>
          </a:prstGeom>
        </p:spPr>
        <p:txBody>
          <a:bodyPr/>
          <a:lstStyle>
            <a:lvl1pPr algn="ctr" defTabSz="143927" rtl="0" eaLnBrk="1" latinLnBrk="0" hangingPunct="1">
              <a:spcBef>
                <a:spcPct val="0"/>
              </a:spcBef>
              <a:buNone/>
              <a:defRPr sz="1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zh-CN" sz="800" b="1" dirty="0">
                <a:solidFill>
                  <a:srgbClr val="FFFF00"/>
                </a:solidFill>
                <a:latin typeface="TTTGB Medium" panose="020C06030202040F0204" pitchFamily="34" charset="-122"/>
                <a:ea typeface="TTTGB Medium" panose="020C06030202040F0204" pitchFamily="34" charset="-122"/>
                <a:cs typeface="+mn-cs"/>
              </a:rPr>
              <a:t>13</a:t>
            </a:r>
            <a:r>
              <a:rPr lang="zh-CN" altLang="en-US" sz="800" b="1" dirty="0">
                <a:solidFill>
                  <a:srgbClr val="FFFF00"/>
                </a:solidFill>
                <a:latin typeface="TTTGB Medium" panose="020C06030202040F0204" pitchFamily="34" charset="-122"/>
                <a:ea typeface="TTTGB Medium" panose="020C06030202040F0204" pitchFamily="34" charset="-122"/>
                <a:cs typeface="+mn-cs"/>
              </a:rPr>
              <a:t>：上课注意事项</a:t>
            </a:r>
            <a:endParaRPr lang="en-US" altLang="zh-CN" sz="800" b="1" dirty="0">
              <a:solidFill>
                <a:srgbClr val="FFFF00"/>
              </a:solidFill>
              <a:latin typeface="TTTGB Medium" panose="020C06030202040F0204" pitchFamily="34" charset="-122"/>
              <a:ea typeface="TTTGB Medium" panose="020C06030202040F0204" pitchFamily="34" charset="-122"/>
              <a:cs typeface="+mn-cs"/>
            </a:endParaRP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D9B7720E-D64A-834D-B803-FFB36390E7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97360" y="405248"/>
            <a:ext cx="1198201" cy="598205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2BF5EFED-7DC0-1040-B882-3016E3D96C5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97360" y="1069401"/>
            <a:ext cx="1198201" cy="442659"/>
          </a:xfrm>
          <a:prstGeom prst="rect">
            <a:avLst/>
          </a:prstGeom>
        </p:spPr>
      </p:pic>
      <p:sp>
        <p:nvSpPr>
          <p:cNvPr id="8" name="文本框 7">
            <a:extLst>
              <a:ext uri="{FF2B5EF4-FFF2-40B4-BE49-F238E27FC236}">
                <a16:creationId xmlns:a16="http://schemas.microsoft.com/office/drawing/2014/main" id="{00469C87-539A-5C49-B286-8492008D3594}"/>
              </a:ext>
            </a:extLst>
          </p:cNvPr>
          <p:cNvSpPr txBox="1"/>
          <p:nvPr/>
        </p:nvSpPr>
        <p:spPr>
          <a:xfrm>
            <a:off x="143986" y="417308"/>
            <a:ext cx="11482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500" b="1" dirty="0">
                <a:solidFill>
                  <a:srgbClr val="5DABFF"/>
                </a:solidFill>
                <a:latin typeface="+mj-ea"/>
                <a:ea typeface="+mj-ea"/>
              </a:rPr>
              <a:t>①</a:t>
            </a:r>
            <a:r>
              <a:rPr lang="zh-CN" altLang="en-US" sz="500" b="1" dirty="0">
                <a:solidFill>
                  <a:srgbClr val="5DABFF"/>
                </a:solidFill>
                <a:latin typeface="+mj-ea"/>
                <a:ea typeface="+mj-ea"/>
              </a:rPr>
              <a:t> 留意网络情况</a:t>
            </a:r>
            <a:endParaRPr lang="en-US" altLang="zh-CN" sz="500" b="1" dirty="0">
              <a:solidFill>
                <a:srgbClr val="5DABFF"/>
              </a:solidFill>
              <a:latin typeface="+mj-ea"/>
              <a:ea typeface="+mj-ea"/>
            </a:endParaRPr>
          </a:p>
          <a:p>
            <a:r>
              <a:rPr lang="zh-CN" altLang="en-US" sz="500" b="1" dirty="0">
                <a:solidFill>
                  <a:srgbClr val="5DABFF"/>
                </a:solidFill>
                <a:latin typeface="+mj-ea"/>
                <a:ea typeface="+mj-ea"/>
              </a:rPr>
              <a:t>如果网络较差，学生上课将会卡顿，影响听课效果。建议使用有线网络，或者</a:t>
            </a:r>
            <a:r>
              <a:rPr lang="en-US" altLang="zh-CN" sz="500" b="1" dirty="0" err="1">
                <a:solidFill>
                  <a:srgbClr val="5DABFF"/>
                </a:solidFill>
                <a:latin typeface="+mj-ea"/>
                <a:ea typeface="+mj-ea"/>
              </a:rPr>
              <a:t>WiFi</a:t>
            </a:r>
            <a:r>
              <a:rPr lang="zh-CN" altLang="en-US" sz="500" b="1" dirty="0">
                <a:solidFill>
                  <a:srgbClr val="5DABFF"/>
                </a:solidFill>
                <a:latin typeface="+mj-ea"/>
                <a:ea typeface="+mj-ea"/>
              </a:rPr>
              <a:t>信号满格的无线网络</a:t>
            </a: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192C5F7D-C6C8-4849-B03B-040CE0A8E368}"/>
              </a:ext>
            </a:extLst>
          </p:cNvPr>
          <p:cNvSpPr/>
          <p:nvPr/>
        </p:nvSpPr>
        <p:spPr>
          <a:xfrm>
            <a:off x="143985" y="1034492"/>
            <a:ext cx="1170465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500" b="1" dirty="0">
                <a:solidFill>
                  <a:srgbClr val="5DABFF"/>
                </a:solidFill>
                <a:latin typeface="+mj-ea"/>
                <a:ea typeface="+mj-ea"/>
              </a:rPr>
              <a:t>②</a:t>
            </a:r>
            <a:r>
              <a:rPr lang="zh-CN" altLang="en-US" sz="500" b="1" dirty="0">
                <a:solidFill>
                  <a:srgbClr val="5DABFF"/>
                </a:solidFill>
                <a:latin typeface="+mj-ea"/>
                <a:ea typeface="+mj-ea"/>
              </a:rPr>
              <a:t> 观察麦克风状态</a:t>
            </a:r>
            <a:endParaRPr lang="en-US" altLang="zh-CN" sz="500" b="1" dirty="0">
              <a:solidFill>
                <a:srgbClr val="5DABFF"/>
              </a:solidFill>
              <a:latin typeface="+mj-ea"/>
              <a:ea typeface="+mj-ea"/>
            </a:endParaRPr>
          </a:p>
          <a:p>
            <a:r>
              <a:rPr lang="zh-CN" altLang="en-US" sz="500" b="1" dirty="0">
                <a:solidFill>
                  <a:srgbClr val="5DABFF"/>
                </a:solidFill>
                <a:latin typeface="+mj-ea"/>
                <a:ea typeface="+mj-ea"/>
              </a:rPr>
              <a:t>点击“麦克风”图标可打开</a:t>
            </a:r>
            <a:r>
              <a:rPr lang="en-US" altLang="zh-CN" sz="500" b="1" dirty="0">
                <a:solidFill>
                  <a:srgbClr val="5DABFF"/>
                </a:solidFill>
                <a:latin typeface="+mj-ea"/>
                <a:ea typeface="+mj-ea"/>
              </a:rPr>
              <a:t>/</a:t>
            </a:r>
            <a:r>
              <a:rPr lang="zh-CN" altLang="en-US" sz="500" b="1" dirty="0">
                <a:solidFill>
                  <a:srgbClr val="5DABFF"/>
                </a:solidFill>
                <a:latin typeface="+mj-ea"/>
                <a:ea typeface="+mj-ea"/>
              </a:rPr>
              <a:t>关闭麦克风。麦克风会实时显示音量大小，调整麦克风音量或远近使音量在合理水平</a:t>
            </a:r>
            <a:endParaRPr lang="en-US" altLang="zh-CN" sz="500" b="1" dirty="0">
              <a:solidFill>
                <a:srgbClr val="5DABFF"/>
              </a:solidFill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289319717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本框 7">
            <a:extLst>
              <a:ext uri="{FF2B5EF4-FFF2-40B4-BE49-F238E27FC236}">
                <a16:creationId xmlns:a16="http://schemas.microsoft.com/office/drawing/2014/main" id="{094D6DFC-BA94-0344-BE77-F2B325D3C8FA}"/>
              </a:ext>
            </a:extLst>
          </p:cNvPr>
          <p:cNvSpPr txBox="1"/>
          <p:nvPr/>
        </p:nvSpPr>
        <p:spPr>
          <a:xfrm>
            <a:off x="86046" y="604267"/>
            <a:ext cx="270763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CN" altLang="en-US" sz="1200" b="1" dirty="0"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TTTGB Medium" panose="020C06030202040F0204" pitchFamily="34" charset="-122"/>
                <a:ea typeface="TTTGB Medium" panose="020C06030202040F0204" pitchFamily="34" charset="-122"/>
              </a:rPr>
              <a:t>二、学生如何上课？</a:t>
            </a:r>
          </a:p>
        </p:txBody>
      </p:sp>
    </p:spTree>
    <p:extLst>
      <p:ext uri="{BB962C8B-B14F-4D97-AF65-F5344CB8AC3E}">
        <p14:creationId xmlns:p14="http://schemas.microsoft.com/office/powerpoint/2010/main" val="28370079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文本框 19">
            <a:extLst>
              <a:ext uri="{FF2B5EF4-FFF2-40B4-BE49-F238E27FC236}">
                <a16:creationId xmlns:a16="http://schemas.microsoft.com/office/drawing/2014/main" id="{3AB14E3A-CE83-4728-BA5F-5D1BEA6BBE50}"/>
              </a:ext>
            </a:extLst>
          </p:cNvPr>
          <p:cNvSpPr txBox="1"/>
          <p:nvPr/>
        </p:nvSpPr>
        <p:spPr>
          <a:xfrm>
            <a:off x="130892" y="66627"/>
            <a:ext cx="1233030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800" b="1" dirty="0">
                <a:solidFill>
                  <a:srgbClr val="FFFF00"/>
                </a:solidFill>
                <a:latin typeface="TTTGB Medium" panose="020C06030202040F0204" pitchFamily="34" charset="-122"/>
                <a:ea typeface="TTTGB Medium" panose="020C06030202040F0204" pitchFamily="34" charset="-122"/>
                <a:sym typeface="+mn-ea"/>
              </a:rPr>
              <a:t>01</a:t>
            </a:r>
            <a:r>
              <a:rPr lang="zh-CN" altLang="en-US" sz="800" b="1" dirty="0">
                <a:solidFill>
                  <a:srgbClr val="FFFF00"/>
                </a:solidFill>
                <a:latin typeface="TTTGB Medium" panose="020C06030202040F0204" pitchFamily="34" charset="-122"/>
                <a:ea typeface="TTTGB Medium" panose="020C06030202040F0204" pitchFamily="34" charset="-122"/>
                <a:sym typeface="+mn-ea"/>
              </a:rPr>
              <a:t>：老师发放听课链接</a:t>
            </a:r>
            <a:endParaRPr lang="en-US" altLang="zh-Hans" sz="800" b="1" dirty="0">
              <a:solidFill>
                <a:srgbClr val="FFFF00"/>
              </a:solidFill>
              <a:latin typeface="TTTGB Medium" panose="020C06030202040F0204" pitchFamily="34" charset="-122"/>
              <a:ea typeface="TTTGB Medium" panose="020C06030202040F0204" pitchFamily="34" charset="-122"/>
              <a:sym typeface="+mn-ea"/>
            </a:endParaRPr>
          </a:p>
        </p:txBody>
      </p:sp>
      <p:pic>
        <p:nvPicPr>
          <p:cNvPr id="2" name="图片 1">
            <a:extLst>
              <a:ext uri="{FF2B5EF4-FFF2-40B4-BE49-F238E27FC236}">
                <a16:creationId xmlns:a16="http://schemas.microsoft.com/office/drawing/2014/main" id="{3C670E89-C7C5-BF44-807D-51736C301C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4071" y="616133"/>
            <a:ext cx="1339739" cy="520517"/>
          </a:xfrm>
          <a:prstGeom prst="rect">
            <a:avLst/>
          </a:prstGeom>
        </p:spPr>
      </p:pic>
      <p:sp>
        <p:nvSpPr>
          <p:cNvPr id="3" name="文本框 2">
            <a:extLst>
              <a:ext uri="{FF2B5EF4-FFF2-40B4-BE49-F238E27FC236}">
                <a16:creationId xmlns:a16="http://schemas.microsoft.com/office/drawing/2014/main" id="{025B1DE4-EAFE-A34F-A13C-27588972D895}"/>
              </a:ext>
            </a:extLst>
          </p:cNvPr>
          <p:cNvSpPr txBox="1"/>
          <p:nvPr/>
        </p:nvSpPr>
        <p:spPr>
          <a:xfrm>
            <a:off x="130892" y="356769"/>
            <a:ext cx="1885453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b="1" dirty="0">
                <a:gradFill>
                  <a:gsLst>
                    <a:gs pos="0">
                      <a:srgbClr val="33C9FF"/>
                    </a:gs>
                    <a:gs pos="100000">
                      <a:srgbClr val="667FFF"/>
                    </a:gs>
                  </a:gsLst>
                  <a:lin ang="5400000" scaled="0"/>
                </a:gradFill>
                <a:latin typeface="TTTGB Medium" panose="020C06030202040F0204" pitchFamily="34" charset="-122"/>
                <a:ea typeface="TTTGB Medium" panose="020C06030202040F0204" pitchFamily="34" charset="-122"/>
                <a:sym typeface="+mn-ea"/>
              </a:rPr>
              <a:t>将链接以</a:t>
            </a:r>
            <a:r>
              <a:rPr lang="en-US" altLang="zh-CN" b="1" dirty="0">
                <a:gradFill>
                  <a:gsLst>
                    <a:gs pos="0">
                      <a:srgbClr val="33C9FF"/>
                    </a:gs>
                    <a:gs pos="100000">
                      <a:srgbClr val="667FFF"/>
                    </a:gs>
                  </a:gsLst>
                  <a:lin ang="5400000" scaled="0"/>
                </a:gradFill>
                <a:latin typeface="TTTGB Medium" panose="020C06030202040F0204" pitchFamily="34" charset="-122"/>
                <a:ea typeface="TTTGB Medium" panose="020C06030202040F0204" pitchFamily="34" charset="-122"/>
                <a:sym typeface="+mn-ea"/>
              </a:rPr>
              <a:t>QQ</a:t>
            </a:r>
            <a:r>
              <a:rPr lang="zh-CN" altLang="en-US" b="1" dirty="0">
                <a:gradFill>
                  <a:gsLst>
                    <a:gs pos="0">
                      <a:srgbClr val="33C9FF"/>
                    </a:gs>
                    <a:gs pos="100000">
                      <a:srgbClr val="667FFF"/>
                    </a:gs>
                  </a:gsLst>
                  <a:lin ang="5400000" scaled="0"/>
                </a:gradFill>
                <a:latin typeface="TTTGB Medium" panose="020C06030202040F0204" pitchFamily="34" charset="-122"/>
                <a:ea typeface="TTTGB Medium" panose="020C06030202040F0204" pitchFamily="34" charset="-122"/>
                <a:sym typeface="+mn-ea"/>
              </a:rPr>
              <a:t>群</a:t>
            </a:r>
            <a:r>
              <a:rPr lang="en-US" altLang="zh-CN" b="1" dirty="0">
                <a:gradFill>
                  <a:gsLst>
                    <a:gs pos="0">
                      <a:srgbClr val="33C9FF"/>
                    </a:gs>
                    <a:gs pos="100000">
                      <a:srgbClr val="667FFF"/>
                    </a:gs>
                  </a:gsLst>
                  <a:lin ang="5400000" scaled="0"/>
                </a:gradFill>
                <a:latin typeface="TTTGB Medium" panose="020C06030202040F0204" pitchFamily="34" charset="-122"/>
                <a:ea typeface="TTTGB Medium" panose="020C06030202040F0204" pitchFamily="34" charset="-122"/>
                <a:sym typeface="+mn-ea"/>
              </a:rPr>
              <a:t>/</a:t>
            </a:r>
            <a:r>
              <a:rPr lang="zh-CN" altLang="en-US" b="1" dirty="0">
                <a:gradFill>
                  <a:gsLst>
                    <a:gs pos="0">
                      <a:srgbClr val="33C9FF"/>
                    </a:gs>
                    <a:gs pos="100000">
                      <a:srgbClr val="667FFF"/>
                    </a:gs>
                  </a:gsLst>
                  <a:lin ang="5400000" scaled="0"/>
                </a:gradFill>
                <a:latin typeface="TTTGB Medium" panose="020C06030202040F0204" pitchFamily="34" charset="-122"/>
                <a:ea typeface="TTTGB Medium" panose="020C06030202040F0204" pitchFamily="34" charset="-122"/>
                <a:sym typeface="+mn-ea"/>
              </a:rPr>
              <a:t>微信群等形式，发送给家长或学生</a:t>
            </a:r>
            <a:endParaRPr kumimoji="1"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95966074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文本框 19">
            <a:extLst>
              <a:ext uri="{FF2B5EF4-FFF2-40B4-BE49-F238E27FC236}">
                <a16:creationId xmlns:a16="http://schemas.microsoft.com/office/drawing/2014/main" id="{3AB14E3A-CE83-4728-BA5F-5D1BEA6BBE50}"/>
              </a:ext>
            </a:extLst>
          </p:cNvPr>
          <p:cNvSpPr txBox="1"/>
          <p:nvPr/>
        </p:nvSpPr>
        <p:spPr>
          <a:xfrm>
            <a:off x="130892" y="66627"/>
            <a:ext cx="1018227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800" b="1" dirty="0">
                <a:solidFill>
                  <a:srgbClr val="FFFF00"/>
                </a:solidFill>
                <a:latin typeface="TTTGB Medium" panose="020C06030202040F0204" pitchFamily="34" charset="-122"/>
                <a:ea typeface="TTTGB Medium" panose="020C06030202040F0204" pitchFamily="34" charset="-122"/>
                <a:sym typeface="+mn-ea"/>
              </a:rPr>
              <a:t>02</a:t>
            </a:r>
            <a:r>
              <a:rPr lang="zh-CN" altLang="en-US" sz="800" b="1" dirty="0">
                <a:solidFill>
                  <a:srgbClr val="FFFF00"/>
                </a:solidFill>
                <a:latin typeface="TTTGB Medium" panose="020C06030202040F0204" pitchFamily="34" charset="-122"/>
                <a:ea typeface="TTTGB Medium" panose="020C06030202040F0204" pitchFamily="34" charset="-122"/>
                <a:sym typeface="+mn-ea"/>
              </a:rPr>
              <a:t>：学生进入课堂</a:t>
            </a:r>
            <a:endParaRPr lang="en-US" altLang="zh-Hans" sz="800" b="1" dirty="0">
              <a:solidFill>
                <a:srgbClr val="FFFF00"/>
              </a:solidFill>
              <a:latin typeface="TTTGB Medium" panose="020C06030202040F0204" pitchFamily="34" charset="-122"/>
              <a:ea typeface="TTTGB Medium" panose="020C06030202040F0204" pitchFamily="34" charset="-122"/>
              <a:sym typeface="+mn-ea"/>
            </a:endParaRP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9E9D1D5D-F002-7441-8A22-B8CC6D044711}"/>
              </a:ext>
            </a:extLst>
          </p:cNvPr>
          <p:cNvSpPr/>
          <p:nvPr/>
        </p:nvSpPr>
        <p:spPr>
          <a:xfrm>
            <a:off x="234416" y="1311471"/>
            <a:ext cx="1051460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400" b="1" dirty="0">
                <a:gradFill>
                  <a:gsLst>
                    <a:gs pos="0">
                      <a:srgbClr val="33C9FF"/>
                    </a:gs>
                    <a:gs pos="100000">
                      <a:srgbClr val="667FFF"/>
                    </a:gs>
                  </a:gsLst>
                  <a:lin ang="5400000" scaled="0"/>
                </a:gradFill>
                <a:ea typeface="TTTGB Medium" panose="020C06030202040F0204" pitchFamily="34" charset="-122"/>
                <a:sym typeface="+mn-ea"/>
              </a:rPr>
              <a:t>手机端：学生在</a:t>
            </a:r>
            <a:r>
              <a:rPr lang="en-US" altLang="zh-CN" sz="400" b="1" dirty="0">
                <a:gradFill>
                  <a:gsLst>
                    <a:gs pos="0">
                      <a:srgbClr val="33C9FF"/>
                    </a:gs>
                    <a:gs pos="100000">
                      <a:srgbClr val="667FFF"/>
                    </a:gs>
                  </a:gsLst>
                  <a:lin ang="5400000" scaled="0"/>
                </a:gradFill>
                <a:ea typeface="TTTGB Medium" panose="020C06030202040F0204" pitchFamily="34" charset="-122"/>
                <a:sym typeface="+mn-ea"/>
              </a:rPr>
              <a:t>QQ/</a:t>
            </a:r>
            <a:r>
              <a:rPr lang="zh-CN" altLang="en-US" sz="400" b="1" dirty="0">
                <a:gradFill>
                  <a:gsLst>
                    <a:gs pos="0">
                      <a:srgbClr val="33C9FF"/>
                    </a:gs>
                    <a:gs pos="100000">
                      <a:srgbClr val="667FFF"/>
                    </a:gs>
                  </a:gsLst>
                  <a:lin ang="5400000" scaled="0"/>
                </a:gradFill>
                <a:ea typeface="TTTGB Medium" panose="020C06030202040F0204" pitchFamily="34" charset="-122"/>
                <a:sym typeface="+mn-ea"/>
              </a:rPr>
              <a:t>微信内点击听课链接，点击免费订阅即可听课</a:t>
            </a:r>
            <a:endParaRPr lang="zh-CN" altLang="en-US" sz="400" dirty="0"/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18057D7C-1F31-3F43-998D-A81DB2D821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58201" y="444697"/>
            <a:ext cx="1382987" cy="866775"/>
          </a:xfrm>
          <a:prstGeom prst="rect">
            <a:avLst/>
          </a:prstGeom>
        </p:spPr>
      </p:pic>
      <p:pic>
        <p:nvPicPr>
          <p:cNvPr id="6" name="图片 5" descr="手机屏幕截图&#10;&#10;描述已自动生成">
            <a:extLst>
              <a:ext uri="{FF2B5EF4-FFF2-40B4-BE49-F238E27FC236}">
                <a16:creationId xmlns:a16="http://schemas.microsoft.com/office/drawing/2014/main" id="{8E17C11C-9967-9540-B4F0-3BD2D79F14D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5795" y="444696"/>
            <a:ext cx="487561" cy="866775"/>
          </a:xfrm>
          <a:prstGeom prst="rect">
            <a:avLst/>
          </a:prstGeom>
        </p:spPr>
      </p:pic>
      <p:sp>
        <p:nvSpPr>
          <p:cNvPr id="7" name="矩形 6">
            <a:extLst>
              <a:ext uri="{FF2B5EF4-FFF2-40B4-BE49-F238E27FC236}">
                <a16:creationId xmlns:a16="http://schemas.microsoft.com/office/drawing/2014/main" id="{79A37E55-2F94-DF4E-BDCB-BE512642A33A}"/>
              </a:ext>
            </a:extLst>
          </p:cNvPr>
          <p:cNvSpPr/>
          <p:nvPr/>
        </p:nvSpPr>
        <p:spPr>
          <a:xfrm>
            <a:off x="1250950" y="1311471"/>
            <a:ext cx="1438275" cy="21544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zh-CN" altLang="en-US" sz="400" b="1" dirty="0">
                <a:gradFill>
                  <a:gsLst>
                    <a:gs pos="0">
                      <a:srgbClr val="33C9FF"/>
                    </a:gs>
                    <a:gs pos="100000">
                      <a:srgbClr val="667FFF"/>
                    </a:gs>
                  </a:gsLst>
                  <a:lin ang="5400000" scaled="0"/>
                </a:gradFill>
                <a:ea typeface="TTTGB Medium" panose="020C06030202040F0204" pitchFamily="34" charset="-122"/>
                <a:sym typeface="+mn-ea"/>
              </a:rPr>
              <a:t>电脑端：复制听课链接，在</a:t>
            </a:r>
            <a:r>
              <a:rPr lang="en-US" altLang="zh-CN" sz="400" b="1" dirty="0">
                <a:gradFill>
                  <a:gsLst>
                    <a:gs pos="0">
                      <a:srgbClr val="33C9FF"/>
                    </a:gs>
                    <a:gs pos="100000">
                      <a:srgbClr val="667FFF"/>
                    </a:gs>
                  </a:gsLst>
                  <a:lin ang="5400000" scaled="0"/>
                </a:gradFill>
                <a:ea typeface="TTTGB Medium" panose="020C06030202040F0204" pitchFamily="34" charset="-122"/>
                <a:sym typeface="+mn-ea"/>
              </a:rPr>
              <a:t>QQ</a:t>
            </a:r>
            <a:r>
              <a:rPr lang="zh-CN" altLang="en-US" sz="400" b="1" dirty="0">
                <a:gradFill>
                  <a:gsLst>
                    <a:gs pos="0">
                      <a:srgbClr val="33C9FF"/>
                    </a:gs>
                    <a:gs pos="100000">
                      <a:srgbClr val="667FFF"/>
                    </a:gs>
                  </a:gsLst>
                  <a:lin ang="5400000" scaled="0"/>
                </a:gradFill>
                <a:ea typeface="TTTGB Medium" panose="020C06030202040F0204" pitchFamily="34" charset="-122"/>
                <a:sym typeface="+mn-ea"/>
              </a:rPr>
              <a:t>浏览器</a:t>
            </a:r>
            <a:r>
              <a:rPr lang="en-US" altLang="zh-CN" sz="400" b="1" dirty="0">
                <a:gradFill>
                  <a:gsLst>
                    <a:gs pos="0">
                      <a:srgbClr val="33C9FF"/>
                    </a:gs>
                    <a:gs pos="100000">
                      <a:srgbClr val="667FFF"/>
                    </a:gs>
                  </a:gsLst>
                  <a:lin ang="5400000" scaled="0"/>
                </a:gradFill>
                <a:ea typeface="TTTGB Medium" panose="020C06030202040F0204" pitchFamily="34" charset="-122"/>
                <a:sym typeface="+mn-ea"/>
              </a:rPr>
              <a:t>/Chrome</a:t>
            </a:r>
            <a:r>
              <a:rPr lang="zh-CN" altLang="en-US" sz="400" b="1" dirty="0">
                <a:gradFill>
                  <a:gsLst>
                    <a:gs pos="0">
                      <a:srgbClr val="33C9FF"/>
                    </a:gs>
                    <a:gs pos="100000">
                      <a:srgbClr val="667FFF"/>
                    </a:gs>
                  </a:gsLst>
                  <a:lin ang="5400000" scaled="0"/>
                </a:gradFill>
                <a:ea typeface="TTTGB Medium" panose="020C06030202040F0204" pitchFamily="34" charset="-122"/>
                <a:sym typeface="+mn-ea"/>
              </a:rPr>
              <a:t>浏览器中打开，使用</a:t>
            </a:r>
            <a:r>
              <a:rPr lang="en-US" altLang="zh-CN" sz="400" b="1" dirty="0">
                <a:gradFill>
                  <a:gsLst>
                    <a:gs pos="0">
                      <a:srgbClr val="33C9FF"/>
                    </a:gs>
                    <a:gs pos="100000">
                      <a:srgbClr val="667FFF"/>
                    </a:gs>
                  </a:gsLst>
                  <a:lin ang="5400000" scaled="0"/>
                </a:gradFill>
                <a:ea typeface="TTTGB Medium" panose="020C06030202040F0204" pitchFamily="34" charset="-122"/>
                <a:sym typeface="+mn-ea"/>
              </a:rPr>
              <a:t>QQ/</a:t>
            </a:r>
            <a:r>
              <a:rPr lang="zh-CN" altLang="en-US" sz="400" b="1" dirty="0">
                <a:gradFill>
                  <a:gsLst>
                    <a:gs pos="0">
                      <a:srgbClr val="33C9FF"/>
                    </a:gs>
                    <a:gs pos="100000">
                      <a:srgbClr val="667FFF"/>
                    </a:gs>
                  </a:gsLst>
                  <a:lin ang="5400000" scaled="0"/>
                </a:gradFill>
                <a:ea typeface="TTTGB Medium" panose="020C06030202040F0204" pitchFamily="34" charset="-122"/>
                <a:sym typeface="+mn-ea"/>
              </a:rPr>
              <a:t>微信登录后即可听课</a:t>
            </a:r>
            <a:endParaRPr lang="zh-CN" altLang="en-US" sz="400" dirty="0"/>
          </a:p>
        </p:txBody>
      </p:sp>
    </p:spTree>
    <p:extLst>
      <p:ext uri="{BB962C8B-B14F-4D97-AF65-F5344CB8AC3E}">
        <p14:creationId xmlns:p14="http://schemas.microsoft.com/office/powerpoint/2010/main" val="228322995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文本框 19">
            <a:extLst>
              <a:ext uri="{FF2B5EF4-FFF2-40B4-BE49-F238E27FC236}">
                <a16:creationId xmlns:a16="http://schemas.microsoft.com/office/drawing/2014/main" id="{3AB14E3A-CE83-4728-BA5F-5D1BEA6BBE50}"/>
              </a:ext>
            </a:extLst>
          </p:cNvPr>
          <p:cNvSpPr txBox="1"/>
          <p:nvPr/>
        </p:nvSpPr>
        <p:spPr>
          <a:xfrm>
            <a:off x="130892" y="66627"/>
            <a:ext cx="1130438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800" b="1" dirty="0">
                <a:solidFill>
                  <a:srgbClr val="FFFF00"/>
                </a:solidFill>
                <a:latin typeface="TTTGB Medium" panose="020C06030202040F0204" pitchFamily="34" charset="-122"/>
                <a:ea typeface="TTTGB Medium" panose="020C06030202040F0204" pitchFamily="34" charset="-122"/>
                <a:sym typeface="+mn-ea"/>
              </a:rPr>
              <a:t>03</a:t>
            </a:r>
            <a:r>
              <a:rPr lang="zh-CN" altLang="en-US" sz="800" b="1" dirty="0">
                <a:solidFill>
                  <a:srgbClr val="FFFF00"/>
                </a:solidFill>
                <a:latin typeface="TTTGB Medium" panose="020C06030202040F0204" pitchFamily="34" charset="-122"/>
                <a:ea typeface="TTTGB Medium" panose="020C06030202040F0204" pitchFamily="34" charset="-122"/>
                <a:sym typeface="+mn-ea"/>
              </a:rPr>
              <a:t>：学生端课堂界面</a:t>
            </a:r>
            <a:endParaRPr lang="en-US" altLang="zh-Hans" sz="800" b="1" dirty="0">
              <a:solidFill>
                <a:srgbClr val="FFFF00"/>
              </a:solidFill>
              <a:latin typeface="TTTGB Medium" panose="020C06030202040F0204" pitchFamily="34" charset="-122"/>
              <a:ea typeface="TTTGB Medium" panose="020C06030202040F0204" pitchFamily="34" charset="-122"/>
              <a:sym typeface="+mn-ea"/>
            </a:endParaRP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9E9D1D5D-F002-7441-8A22-B8CC6D044711}"/>
              </a:ext>
            </a:extLst>
          </p:cNvPr>
          <p:cNvSpPr/>
          <p:nvPr/>
        </p:nvSpPr>
        <p:spPr>
          <a:xfrm>
            <a:off x="303143" y="1398735"/>
            <a:ext cx="340259" cy="1538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400" b="1" dirty="0">
                <a:gradFill>
                  <a:gsLst>
                    <a:gs pos="0">
                      <a:srgbClr val="33C9FF"/>
                    </a:gs>
                    <a:gs pos="100000">
                      <a:srgbClr val="667FFF"/>
                    </a:gs>
                  </a:gsLst>
                  <a:lin ang="5400000" scaled="0"/>
                </a:gradFill>
                <a:ea typeface="TTTGB Medium" panose="020C06030202040F0204" pitchFamily="34" charset="-122"/>
                <a:sym typeface="+mn-ea"/>
              </a:rPr>
              <a:t>手机端</a:t>
            </a:r>
            <a:endParaRPr lang="zh-CN" altLang="en-US" sz="400" dirty="0"/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79A37E55-2F94-DF4E-BDCB-BE512642A33A}"/>
              </a:ext>
            </a:extLst>
          </p:cNvPr>
          <p:cNvSpPr/>
          <p:nvPr/>
        </p:nvSpPr>
        <p:spPr>
          <a:xfrm>
            <a:off x="1706557" y="1398735"/>
            <a:ext cx="340260" cy="1538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400" b="1" dirty="0">
                <a:gradFill>
                  <a:gsLst>
                    <a:gs pos="0">
                      <a:srgbClr val="33C9FF"/>
                    </a:gs>
                    <a:gs pos="100000">
                      <a:srgbClr val="667FFF"/>
                    </a:gs>
                  </a:gsLst>
                  <a:lin ang="5400000" scaled="0"/>
                </a:gradFill>
                <a:ea typeface="TTTGB Medium" panose="020C06030202040F0204" pitchFamily="34" charset="-122"/>
                <a:sym typeface="+mn-ea"/>
              </a:rPr>
              <a:t>电脑端</a:t>
            </a:r>
            <a:endParaRPr lang="zh-CN" altLang="en-US" sz="400" dirty="0"/>
          </a:p>
        </p:txBody>
      </p:sp>
      <p:pic>
        <p:nvPicPr>
          <p:cNvPr id="2" name="图片 1">
            <a:extLst>
              <a:ext uri="{FF2B5EF4-FFF2-40B4-BE49-F238E27FC236}">
                <a16:creationId xmlns:a16="http://schemas.microsoft.com/office/drawing/2014/main" id="{89A5FC03-A252-0B40-B26A-4D72097BD6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2526" y="534237"/>
            <a:ext cx="1448322" cy="866776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CA65DD76-0CC5-9541-95EC-A7EC025670A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9492" y="534238"/>
            <a:ext cx="487562" cy="866776"/>
          </a:xfrm>
          <a:prstGeom prst="rect">
            <a:avLst/>
          </a:prstGeom>
        </p:spPr>
      </p:pic>
      <p:sp>
        <p:nvSpPr>
          <p:cNvPr id="10" name="文本框 9">
            <a:extLst>
              <a:ext uri="{FF2B5EF4-FFF2-40B4-BE49-F238E27FC236}">
                <a16:creationId xmlns:a16="http://schemas.microsoft.com/office/drawing/2014/main" id="{6EEDE387-EBF3-7243-9A45-580AD26B03A0}"/>
              </a:ext>
            </a:extLst>
          </p:cNvPr>
          <p:cNvSpPr txBox="1"/>
          <p:nvPr/>
        </p:nvSpPr>
        <p:spPr>
          <a:xfrm>
            <a:off x="130892" y="290294"/>
            <a:ext cx="1954381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b="1" dirty="0">
                <a:gradFill>
                  <a:gsLst>
                    <a:gs pos="0">
                      <a:srgbClr val="33C9FF"/>
                    </a:gs>
                    <a:gs pos="100000">
                      <a:srgbClr val="667FFF"/>
                    </a:gs>
                  </a:gsLst>
                  <a:lin ang="5400000" scaled="0"/>
                </a:gradFill>
                <a:latin typeface="TTTGB Medium" panose="020C06030202040F0204" pitchFamily="34" charset="-122"/>
                <a:ea typeface="TTTGB Medium" panose="020C06030202040F0204" pitchFamily="34" charset="-122"/>
                <a:sym typeface="+mn-ea"/>
              </a:rPr>
              <a:t>学生可在课堂内观看老师实时授课，并进行讨论互动</a:t>
            </a:r>
            <a:endParaRPr kumimoji="1"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72047333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>
            <a:extLst>
              <a:ext uri="{FF2B5EF4-FFF2-40B4-BE49-F238E27FC236}">
                <a16:creationId xmlns:a16="http://schemas.microsoft.com/office/drawing/2014/main" id="{9E9D1D5D-F002-7441-8A22-B8CC6D044711}"/>
              </a:ext>
            </a:extLst>
          </p:cNvPr>
          <p:cNvSpPr/>
          <p:nvPr/>
        </p:nvSpPr>
        <p:spPr>
          <a:xfrm>
            <a:off x="1109395" y="671125"/>
            <a:ext cx="66093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200" b="1" dirty="0">
                <a:solidFill>
                  <a:schemeClr val="bg1"/>
                </a:solidFill>
                <a:ea typeface="TTTGB Medium" panose="020C06030202040F0204" pitchFamily="34" charset="-122"/>
                <a:sym typeface="+mn-ea"/>
              </a:rPr>
              <a:t>Thanks</a:t>
            </a:r>
            <a:endParaRPr lang="zh-CN" alt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77423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本框 7">
            <a:extLst>
              <a:ext uri="{FF2B5EF4-FFF2-40B4-BE49-F238E27FC236}">
                <a16:creationId xmlns:a16="http://schemas.microsoft.com/office/drawing/2014/main" id="{094D6DFC-BA94-0344-BE77-F2B325D3C8FA}"/>
              </a:ext>
            </a:extLst>
          </p:cNvPr>
          <p:cNvSpPr txBox="1"/>
          <p:nvPr/>
        </p:nvSpPr>
        <p:spPr>
          <a:xfrm>
            <a:off x="86046" y="629667"/>
            <a:ext cx="270763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CN" altLang="en-US" sz="1200" b="1" dirty="0"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TTTGB Medium" panose="020C06030202040F0204" pitchFamily="34" charset="-122"/>
                <a:ea typeface="TTTGB Medium" panose="020C06030202040F0204" pitchFamily="34" charset="-122"/>
              </a:rPr>
              <a:t>一、老师如何授课？</a:t>
            </a:r>
          </a:p>
        </p:txBody>
      </p:sp>
    </p:spTree>
    <p:extLst>
      <p:ext uri="{BB962C8B-B14F-4D97-AF65-F5344CB8AC3E}">
        <p14:creationId xmlns:p14="http://schemas.microsoft.com/office/powerpoint/2010/main" val="6905252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37815E5-647C-9B4C-8836-E1FA222505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3985" y="123092"/>
            <a:ext cx="2591753" cy="480158"/>
          </a:xfrm>
        </p:spPr>
        <p:txBody>
          <a:bodyPr/>
          <a:lstStyle/>
          <a:p>
            <a:pPr algn="l">
              <a:lnSpc>
                <a:spcPts val="1040"/>
              </a:lnSpc>
            </a:pPr>
            <a:r>
              <a:rPr lang="en-US" altLang="zh-CN" sz="800" b="1" dirty="0">
                <a:solidFill>
                  <a:srgbClr val="FFFF00"/>
                </a:solidFill>
                <a:latin typeface="TTTGB Medium" panose="020C06030202040F0204" pitchFamily="34" charset="-122"/>
                <a:ea typeface="TTTGB Medium" panose="020C06030202040F0204" pitchFamily="34" charset="-122"/>
                <a:cs typeface="+mn-cs"/>
              </a:rPr>
              <a:t>01</a:t>
            </a:r>
            <a:r>
              <a:rPr lang="zh-CN" altLang="en-US" sz="800" b="1" dirty="0">
                <a:solidFill>
                  <a:srgbClr val="FFFF00"/>
                </a:solidFill>
                <a:latin typeface="TTTGB Medium" panose="020C06030202040F0204" pitchFamily="34" charset="-122"/>
                <a:ea typeface="TTTGB Medium" panose="020C06030202040F0204" pitchFamily="34" charset="-122"/>
                <a:cs typeface="+mn-cs"/>
              </a:rPr>
              <a:t> ：下载</a:t>
            </a:r>
            <a:r>
              <a:rPr lang="en-US" altLang="zh-CN" sz="800" b="1" dirty="0">
                <a:solidFill>
                  <a:srgbClr val="FFFF00"/>
                </a:solidFill>
                <a:latin typeface="TTTGB Medium" panose="020C06030202040F0204" pitchFamily="34" charset="-122"/>
                <a:ea typeface="TTTGB Medium" panose="020C06030202040F0204" pitchFamily="34" charset="-122"/>
                <a:cs typeface="+mn-cs"/>
              </a:rPr>
              <a:t>/</a:t>
            </a:r>
            <a:r>
              <a:rPr lang="zh-CN" altLang="en-US" sz="800" b="1" dirty="0">
                <a:solidFill>
                  <a:srgbClr val="FFFF00"/>
                </a:solidFill>
                <a:latin typeface="TTTGB Medium" panose="020C06030202040F0204" pitchFamily="34" charset="-122"/>
                <a:ea typeface="TTTGB Medium" panose="020C06030202040F0204" pitchFamily="34" charset="-122"/>
                <a:cs typeface="+mn-cs"/>
              </a:rPr>
              <a:t>安装客户端</a:t>
            </a:r>
            <a:br>
              <a:rPr lang="en-US" altLang="zh-CN" sz="800" b="1" dirty="0">
                <a:solidFill>
                  <a:srgbClr val="FFFF00"/>
                </a:solidFill>
                <a:latin typeface="TTTGB Medium" panose="020C06030202040F0204" pitchFamily="34" charset="-122"/>
                <a:ea typeface="TTTGB Medium" panose="020C06030202040F0204" pitchFamily="34" charset="-122"/>
                <a:cs typeface="+mn-cs"/>
              </a:rPr>
            </a:br>
            <a:endParaRPr lang="zh-CN" altLang="en-US" sz="400" b="1" dirty="0">
              <a:gradFill>
                <a:gsLst>
                  <a:gs pos="0">
                    <a:srgbClr val="33C9FF"/>
                  </a:gs>
                  <a:gs pos="100000">
                    <a:srgbClr val="667FFF"/>
                  </a:gs>
                </a:gsLst>
                <a:lin ang="5400000" scaled="0"/>
              </a:gradFill>
              <a:latin typeface="TTTGB Medium" panose="020C06030202040F0204" pitchFamily="34" charset="-122"/>
              <a:ea typeface="TTTGB Medium" panose="020C06030202040F0204" pitchFamily="34" charset="-122"/>
              <a:cs typeface="+mn-cs"/>
            </a:endParaRPr>
          </a:p>
        </p:txBody>
      </p:sp>
      <p:pic>
        <p:nvPicPr>
          <p:cNvPr id="5" name="图片 4" descr="图片包含 男人, 截图, 监控, 女人&#10;&#10;描述已自动生成">
            <a:extLst>
              <a:ext uri="{FF2B5EF4-FFF2-40B4-BE49-F238E27FC236}">
                <a16:creationId xmlns:a16="http://schemas.microsoft.com/office/drawing/2014/main" id="{DE2243E1-0B1C-7248-9FF1-7189DDA250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2276" y="597357"/>
            <a:ext cx="1959183" cy="898801"/>
          </a:xfrm>
          <a:prstGeom prst="rect">
            <a:avLst/>
          </a:prstGeom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id="{66B26E4B-4CF8-5C40-A0F9-ADB92D003844}"/>
              </a:ext>
            </a:extLst>
          </p:cNvPr>
          <p:cNvSpPr txBox="1"/>
          <p:nvPr/>
        </p:nvSpPr>
        <p:spPr>
          <a:xfrm>
            <a:off x="139222" y="307975"/>
            <a:ext cx="226215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b="1" dirty="0">
                <a:gradFill>
                  <a:gsLst>
                    <a:gs pos="0">
                      <a:srgbClr val="33C9FF"/>
                    </a:gs>
                    <a:gs pos="100000">
                      <a:srgbClr val="667FFF"/>
                    </a:gs>
                  </a:gsLst>
                  <a:lin ang="5400000" scaled="0"/>
                </a:gradFill>
                <a:ea typeface="TTTGB Medium" panose="020C06030202040F0204" pitchFamily="34" charset="-122"/>
              </a:rPr>
              <a:t>打开浏览器，输入网址：</a:t>
            </a:r>
            <a:r>
              <a:rPr lang="en" altLang="zh-CN" b="1" dirty="0">
                <a:gradFill>
                  <a:gsLst>
                    <a:gs pos="0">
                      <a:srgbClr val="33C9FF"/>
                    </a:gs>
                    <a:gs pos="100000">
                      <a:srgbClr val="667FFF"/>
                    </a:gs>
                  </a:gsLst>
                  <a:lin ang="5400000" scaled="0"/>
                </a:gradFill>
                <a:ea typeface="TTTGB Medium" panose="020C06030202040F0204" pitchFamily="34" charset="-122"/>
              </a:rPr>
              <a:t> </a:t>
            </a:r>
            <a:r>
              <a:rPr lang="en" altLang="zh-CN" b="1" dirty="0">
                <a:solidFill>
                  <a:srgbClr val="FFFF00"/>
                </a:solidFill>
                <a:ea typeface="TTTGB Medium" panose="020C06030202040F0204" pitchFamily="34" charset="-122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https://ke.qq.com/s</a:t>
            </a:r>
            <a:br>
              <a:rPr lang="en" altLang="zh-CN" b="1" dirty="0">
                <a:gradFill>
                  <a:gsLst>
                    <a:gs pos="0">
                      <a:srgbClr val="33C9FF"/>
                    </a:gs>
                    <a:gs pos="100000">
                      <a:srgbClr val="667FFF"/>
                    </a:gs>
                  </a:gsLst>
                  <a:lin ang="5400000" scaled="0"/>
                </a:gradFill>
                <a:ea typeface="TTTGB Medium" panose="020C06030202040F0204" pitchFamily="34" charset="-122"/>
              </a:rPr>
            </a:br>
            <a:r>
              <a:rPr lang="zh-CN" altLang="en" b="1" dirty="0">
                <a:gradFill>
                  <a:gsLst>
                    <a:gs pos="0">
                      <a:srgbClr val="33C9FF"/>
                    </a:gs>
                    <a:gs pos="100000">
                      <a:srgbClr val="667FFF"/>
                    </a:gs>
                  </a:gsLst>
                  <a:lin ang="5400000" scaled="0"/>
                </a:gradFill>
                <a:ea typeface="TTTGB Medium" panose="020C06030202040F0204" pitchFamily="34" charset="-122"/>
              </a:rPr>
              <a:t>在</a:t>
            </a:r>
            <a:r>
              <a:rPr lang="zh-CN" altLang="en-US" b="1" dirty="0">
                <a:gradFill>
                  <a:gsLst>
                    <a:gs pos="0">
                      <a:srgbClr val="33C9FF"/>
                    </a:gs>
                    <a:gs pos="100000">
                      <a:srgbClr val="667FFF"/>
                    </a:gs>
                  </a:gsLst>
                  <a:lin ang="5400000" scaled="0"/>
                </a:gradFill>
                <a:ea typeface="TTTGB Medium" panose="020C06030202040F0204" pitchFamily="34" charset="-122"/>
              </a:rPr>
              <a:t>网页中选择匹配电脑系统版本的客户端，下载并安装客户端</a:t>
            </a:r>
            <a:endParaRPr kumimoji="1"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1054297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37815E5-647C-9B4C-8836-E1FA222505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3985" y="123092"/>
            <a:ext cx="2630965" cy="480158"/>
          </a:xfrm>
        </p:spPr>
        <p:txBody>
          <a:bodyPr/>
          <a:lstStyle/>
          <a:p>
            <a:pPr algn="l"/>
            <a:r>
              <a:rPr lang="en-US" altLang="zh-CN" sz="800" b="1" dirty="0">
                <a:solidFill>
                  <a:srgbClr val="FFFF00"/>
                </a:solidFill>
                <a:latin typeface="TTTGB Medium" panose="020C06030202040F0204" pitchFamily="34" charset="-122"/>
                <a:ea typeface="TTTGB Medium" panose="020C06030202040F0204" pitchFamily="34" charset="-122"/>
                <a:cs typeface="+mn-cs"/>
              </a:rPr>
              <a:t>02</a:t>
            </a:r>
            <a:r>
              <a:rPr lang="zh-CN" altLang="en-US" sz="800" b="1" dirty="0">
                <a:solidFill>
                  <a:srgbClr val="FFFF00"/>
                </a:solidFill>
                <a:latin typeface="TTTGB Medium" panose="020C06030202040F0204" pitchFamily="34" charset="-122"/>
                <a:ea typeface="TTTGB Medium" panose="020C06030202040F0204" pitchFamily="34" charset="-122"/>
                <a:cs typeface="+mn-cs"/>
              </a:rPr>
              <a:t>：登录腾讯课堂极速版</a:t>
            </a:r>
            <a:br>
              <a:rPr lang="en-US" altLang="zh-CN" sz="800" b="1" dirty="0">
                <a:solidFill>
                  <a:srgbClr val="FFFF00"/>
                </a:solidFill>
                <a:latin typeface="TTTGB Medium" panose="020C06030202040F0204" pitchFamily="34" charset="-122"/>
                <a:ea typeface="TTTGB Medium" panose="020C06030202040F0204" pitchFamily="34" charset="-122"/>
                <a:cs typeface="+mn-cs"/>
              </a:rPr>
            </a:br>
            <a:endParaRPr lang="zh-CN" altLang="en-US" sz="600" b="1" dirty="0">
              <a:gradFill>
                <a:gsLst>
                  <a:gs pos="0">
                    <a:srgbClr val="33C9FF"/>
                  </a:gs>
                  <a:gs pos="100000">
                    <a:srgbClr val="667FFF"/>
                  </a:gs>
                </a:gsLst>
                <a:lin ang="5400000" scaled="0"/>
              </a:gradFill>
              <a:latin typeface="TTTGB Medium" panose="020C06030202040F0204" pitchFamily="34" charset="-122"/>
              <a:ea typeface="TTTGB Medium" panose="020C06030202040F0204" pitchFamily="34" charset="-122"/>
              <a:cs typeface="+mn-cs"/>
            </a:endParaRPr>
          </a:p>
        </p:txBody>
      </p:sp>
      <p:pic>
        <p:nvPicPr>
          <p:cNvPr id="4" name="图片 3" descr="手机屏幕截图&#10;&#10;描述已自动生成">
            <a:extLst>
              <a:ext uri="{FF2B5EF4-FFF2-40B4-BE49-F238E27FC236}">
                <a16:creationId xmlns:a16="http://schemas.microsoft.com/office/drawing/2014/main" id="{37384321-0049-1641-BF8D-4CF94E8CC7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9288" y="561974"/>
            <a:ext cx="852600" cy="1008000"/>
          </a:xfrm>
          <a:prstGeom prst="rect">
            <a:avLst/>
          </a:prstGeom>
        </p:spPr>
      </p:pic>
      <p:pic>
        <p:nvPicPr>
          <p:cNvPr id="7" name="图片 6" descr="手机屏幕截图&#10;&#10;描述已自动生成">
            <a:extLst>
              <a:ext uri="{FF2B5EF4-FFF2-40B4-BE49-F238E27FC236}">
                <a16:creationId xmlns:a16="http://schemas.microsoft.com/office/drawing/2014/main" id="{B1536B6F-595F-6541-8C61-55E5B9A3895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44636" y="561974"/>
            <a:ext cx="890401" cy="1008000"/>
          </a:xfrm>
          <a:prstGeom prst="rect">
            <a:avLst/>
          </a:prstGeom>
        </p:spPr>
      </p:pic>
      <p:sp>
        <p:nvSpPr>
          <p:cNvPr id="3" name="文本框 2">
            <a:extLst>
              <a:ext uri="{FF2B5EF4-FFF2-40B4-BE49-F238E27FC236}">
                <a16:creationId xmlns:a16="http://schemas.microsoft.com/office/drawing/2014/main" id="{A88DA0CA-C96A-7B4C-AA46-2F058E0B47AB}"/>
              </a:ext>
            </a:extLst>
          </p:cNvPr>
          <p:cNvSpPr txBox="1"/>
          <p:nvPr/>
        </p:nvSpPr>
        <p:spPr>
          <a:xfrm>
            <a:off x="143985" y="304024"/>
            <a:ext cx="210826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b="1" dirty="0">
                <a:gradFill>
                  <a:gsLst>
                    <a:gs pos="0">
                      <a:srgbClr val="33C9FF"/>
                    </a:gs>
                    <a:gs pos="100000">
                      <a:srgbClr val="667FFF"/>
                    </a:gs>
                  </a:gsLst>
                  <a:lin ang="5400000" scaled="0"/>
                </a:gradFill>
                <a:latin typeface="TTTGB Medium" panose="020C06030202040F0204" pitchFamily="34" charset="-122"/>
                <a:ea typeface="TTTGB Medium" panose="020C06030202040F0204" pitchFamily="34" charset="-122"/>
              </a:rPr>
              <a:t>安装完成后打开软件，输入手机号登录并填写认证信息，</a:t>
            </a:r>
            <a:br>
              <a:rPr lang="en-US" altLang="zh-CN" b="1" dirty="0">
                <a:gradFill>
                  <a:gsLst>
                    <a:gs pos="0">
                      <a:srgbClr val="33C9FF"/>
                    </a:gs>
                    <a:gs pos="100000">
                      <a:srgbClr val="667FFF"/>
                    </a:gs>
                  </a:gsLst>
                  <a:lin ang="5400000" scaled="0"/>
                </a:gradFill>
                <a:latin typeface="TTTGB Medium" panose="020C06030202040F0204" pitchFamily="34" charset="-122"/>
                <a:ea typeface="TTTGB Medium" panose="020C06030202040F0204" pitchFamily="34" charset="-122"/>
              </a:rPr>
            </a:br>
            <a:r>
              <a:rPr lang="zh-CN" altLang="en-US" b="1" dirty="0">
                <a:gradFill>
                  <a:gsLst>
                    <a:gs pos="0">
                      <a:srgbClr val="33C9FF"/>
                    </a:gs>
                    <a:gs pos="100000">
                      <a:srgbClr val="667FFF"/>
                    </a:gs>
                  </a:gsLst>
                  <a:lin ang="5400000" scaled="0"/>
                </a:gradFill>
                <a:latin typeface="TTTGB Medium" panose="020C06030202040F0204" pitchFamily="34" charset="-122"/>
                <a:ea typeface="TTTGB Medium" panose="020C06030202040F0204" pitchFamily="34" charset="-122"/>
              </a:rPr>
              <a:t>即进入开课页面</a:t>
            </a:r>
            <a:endParaRPr kumimoji="1"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300534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37815E5-647C-9B4C-8836-E1FA222505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3985" y="123093"/>
            <a:ext cx="2591753" cy="207354"/>
          </a:xfrm>
        </p:spPr>
        <p:txBody>
          <a:bodyPr/>
          <a:lstStyle/>
          <a:p>
            <a:pPr algn="l"/>
            <a:r>
              <a:rPr lang="en-US" altLang="zh-CN" sz="800" b="1" dirty="0">
                <a:solidFill>
                  <a:srgbClr val="FFFF00"/>
                </a:solidFill>
                <a:latin typeface="TTTGB Medium" panose="020C06030202040F0204" pitchFamily="34" charset="-122"/>
                <a:ea typeface="TTTGB Medium" panose="020C06030202040F0204" pitchFamily="34" charset="-122"/>
                <a:cs typeface="+mn-cs"/>
              </a:rPr>
              <a:t>03</a:t>
            </a:r>
            <a:r>
              <a:rPr lang="zh-CN" altLang="en-US" sz="800" b="1" dirty="0">
                <a:solidFill>
                  <a:srgbClr val="FFFF00"/>
                </a:solidFill>
                <a:latin typeface="TTTGB Medium" panose="020C06030202040F0204" pitchFamily="34" charset="-122"/>
                <a:ea typeface="TTTGB Medium" panose="020C06030202040F0204" pitchFamily="34" charset="-122"/>
                <a:cs typeface="+mn-cs"/>
              </a:rPr>
              <a:t>：进入直播间</a:t>
            </a:r>
            <a:endParaRPr lang="zh-CN" altLang="en-US" sz="800" b="1" dirty="0">
              <a:gradFill>
                <a:gsLst>
                  <a:gs pos="0">
                    <a:srgbClr val="33C9FF"/>
                  </a:gs>
                  <a:gs pos="100000">
                    <a:srgbClr val="667FFF"/>
                  </a:gs>
                </a:gsLst>
                <a:lin ang="5400000" scaled="0"/>
              </a:gradFill>
              <a:latin typeface="TTTGB Medium" panose="020C06030202040F0204" pitchFamily="34" charset="-122"/>
              <a:ea typeface="TTTGB Medium" panose="020C06030202040F0204" pitchFamily="34" charset="-122"/>
              <a:cs typeface="+mn-cs"/>
            </a:endParaRPr>
          </a:p>
        </p:txBody>
      </p:sp>
      <p:pic>
        <p:nvPicPr>
          <p:cNvPr id="4" name="图片 3" descr="手机截图图社交软件的信息&#10;&#10;描述已自动生成">
            <a:extLst>
              <a:ext uri="{FF2B5EF4-FFF2-40B4-BE49-F238E27FC236}">
                <a16:creationId xmlns:a16="http://schemas.microsoft.com/office/drawing/2014/main" id="{F8E74995-C787-1F4B-AB08-572D026DE20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8576" y="610621"/>
            <a:ext cx="1261286" cy="900000"/>
          </a:xfrm>
          <a:prstGeom prst="rect">
            <a:avLst/>
          </a:prstGeom>
        </p:spPr>
      </p:pic>
      <p:pic>
        <p:nvPicPr>
          <p:cNvPr id="7" name="图片 6" descr="社交网站的手机截图&#10;&#10;描述已自动生成">
            <a:extLst>
              <a:ext uri="{FF2B5EF4-FFF2-40B4-BE49-F238E27FC236}">
                <a16:creationId xmlns:a16="http://schemas.microsoft.com/office/drawing/2014/main" id="{1FE6F75C-FEA2-A14C-A507-8E2733A8BC0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16012" y="610621"/>
            <a:ext cx="1261287" cy="900000"/>
          </a:xfrm>
          <a:prstGeom prst="rect">
            <a:avLst/>
          </a:prstGeom>
        </p:spPr>
      </p:pic>
      <p:sp>
        <p:nvSpPr>
          <p:cNvPr id="3" name="文本框 2">
            <a:extLst>
              <a:ext uri="{FF2B5EF4-FFF2-40B4-BE49-F238E27FC236}">
                <a16:creationId xmlns:a16="http://schemas.microsoft.com/office/drawing/2014/main" id="{8B171A24-B947-5541-B5D9-6DF77128E1CE}"/>
              </a:ext>
            </a:extLst>
          </p:cNvPr>
          <p:cNvSpPr txBox="1"/>
          <p:nvPr/>
        </p:nvSpPr>
        <p:spPr>
          <a:xfrm>
            <a:off x="143986" y="330447"/>
            <a:ext cx="2591752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>
                <a:gradFill>
                  <a:gsLst>
                    <a:gs pos="0">
                      <a:srgbClr val="33C9FF"/>
                    </a:gs>
                    <a:gs pos="100000">
                      <a:srgbClr val="667FFF"/>
                    </a:gs>
                  </a:gsLst>
                  <a:lin ang="5400000" scaled="0"/>
                </a:gradFill>
                <a:latin typeface="TTTGB Medium" panose="020C06030202040F0204" pitchFamily="34" charset="-122"/>
                <a:ea typeface="TTTGB Medium" panose="020C06030202040F0204" pitchFamily="34" charset="-122"/>
              </a:rPr>
              <a:t>点击“开始上课”，输入本节课程名称，点击“确认”即可进入直播间</a:t>
            </a:r>
            <a:endParaRPr kumimoji="1"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8977393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37815E5-647C-9B4C-8836-E1FA222505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3985" y="123093"/>
            <a:ext cx="2591753" cy="207354"/>
          </a:xfrm>
        </p:spPr>
        <p:txBody>
          <a:bodyPr/>
          <a:lstStyle/>
          <a:p>
            <a:pPr algn="l"/>
            <a:r>
              <a:rPr lang="en-US" altLang="zh-CN" sz="800" b="1" dirty="0">
                <a:solidFill>
                  <a:srgbClr val="FFFF00"/>
                </a:solidFill>
                <a:latin typeface="TTTGB Medium" panose="020C06030202040F0204" pitchFamily="34" charset="-122"/>
                <a:ea typeface="TTTGB Medium" panose="020C06030202040F0204" pitchFamily="34" charset="-122"/>
                <a:cs typeface="+mn-cs"/>
              </a:rPr>
              <a:t>04</a:t>
            </a:r>
            <a:r>
              <a:rPr lang="zh-CN" altLang="en-US" sz="800" b="1" dirty="0">
                <a:solidFill>
                  <a:srgbClr val="FFFF00"/>
                </a:solidFill>
                <a:latin typeface="TTTGB Medium" panose="020C06030202040F0204" pitchFamily="34" charset="-122"/>
                <a:ea typeface="TTTGB Medium" panose="020C06030202040F0204" pitchFamily="34" charset="-122"/>
                <a:cs typeface="+mn-cs"/>
              </a:rPr>
              <a:t>：邀请学生听课</a:t>
            </a:r>
            <a:endParaRPr lang="zh-CN" altLang="en-US" sz="800" b="1" dirty="0">
              <a:gradFill>
                <a:gsLst>
                  <a:gs pos="0">
                    <a:srgbClr val="33C9FF"/>
                  </a:gs>
                  <a:gs pos="100000">
                    <a:srgbClr val="667FFF"/>
                  </a:gs>
                </a:gsLst>
                <a:lin ang="5400000" scaled="0"/>
              </a:gradFill>
              <a:latin typeface="TTTGB Medium" panose="020C06030202040F0204" pitchFamily="34" charset="-122"/>
              <a:ea typeface="TTTGB Medium" panose="020C06030202040F0204" pitchFamily="34" charset="-122"/>
              <a:cs typeface="+mn-cs"/>
            </a:endParaRP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C3E7DA66-F2C2-C24D-9819-D11562B1F1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0635" y="588455"/>
            <a:ext cx="1605618" cy="903414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AEFE670F-55A3-C749-8397-70DEEBF5F61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9920" y="715455"/>
            <a:ext cx="808112" cy="537398"/>
          </a:xfrm>
          <a:prstGeom prst="rect">
            <a:avLst/>
          </a:prstGeom>
        </p:spPr>
      </p:pic>
      <p:sp>
        <p:nvSpPr>
          <p:cNvPr id="10" name="文本框 9">
            <a:extLst>
              <a:ext uri="{FF2B5EF4-FFF2-40B4-BE49-F238E27FC236}">
                <a16:creationId xmlns:a16="http://schemas.microsoft.com/office/drawing/2014/main" id="{86A71CEF-43D5-B54F-8061-27A065C10881}"/>
              </a:ext>
            </a:extLst>
          </p:cNvPr>
          <p:cNvSpPr txBox="1"/>
          <p:nvPr/>
        </p:nvSpPr>
        <p:spPr>
          <a:xfrm>
            <a:off x="143985" y="311456"/>
            <a:ext cx="2438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>
                <a:gradFill>
                  <a:gsLst>
                    <a:gs pos="0">
                      <a:srgbClr val="33C9FF"/>
                    </a:gs>
                    <a:gs pos="100000">
                      <a:srgbClr val="667FFF"/>
                    </a:gs>
                  </a:gsLst>
                  <a:lin ang="5400000" scaled="0"/>
                </a:gradFill>
                <a:latin typeface="TTTGB Medium" panose="020C06030202040F0204" pitchFamily="34" charset="-122"/>
                <a:ea typeface="TTTGB Medium" panose="020C06030202040F0204" pitchFamily="34" charset="-122"/>
              </a:rPr>
              <a:t>点击 “邀请学生听课”，将听课链接</a:t>
            </a:r>
            <a:r>
              <a:rPr lang="en-US" altLang="zh-CN" b="1" dirty="0">
                <a:gradFill>
                  <a:gsLst>
                    <a:gs pos="0">
                      <a:srgbClr val="33C9FF"/>
                    </a:gs>
                    <a:gs pos="100000">
                      <a:srgbClr val="667FFF"/>
                    </a:gs>
                  </a:gsLst>
                  <a:lin ang="5400000" scaled="0"/>
                </a:gradFill>
                <a:latin typeface="TTTGB Medium" panose="020C06030202040F0204" pitchFamily="34" charset="-122"/>
                <a:ea typeface="TTTGB Medium" panose="020C06030202040F0204" pitchFamily="34" charset="-122"/>
              </a:rPr>
              <a:t>/</a:t>
            </a:r>
            <a:r>
              <a:rPr lang="zh-CN" altLang="en-US" b="1" dirty="0">
                <a:gradFill>
                  <a:gsLst>
                    <a:gs pos="0">
                      <a:srgbClr val="33C9FF"/>
                    </a:gs>
                    <a:gs pos="100000">
                      <a:srgbClr val="667FFF"/>
                    </a:gs>
                  </a:gsLst>
                  <a:lin ang="5400000" scaled="0"/>
                </a:gradFill>
                <a:latin typeface="TTTGB Medium" panose="020C06030202040F0204" pitchFamily="34" charset="-122"/>
                <a:ea typeface="TTTGB Medium" panose="020C06030202040F0204" pitchFamily="34" charset="-122"/>
              </a:rPr>
              <a:t>二维码发送给学生，学生点击链接即可在 微信</a:t>
            </a:r>
            <a:r>
              <a:rPr lang="en-US" altLang="zh-CN" b="1" dirty="0">
                <a:gradFill>
                  <a:gsLst>
                    <a:gs pos="0">
                      <a:srgbClr val="33C9FF"/>
                    </a:gs>
                    <a:gs pos="100000">
                      <a:srgbClr val="667FFF"/>
                    </a:gs>
                  </a:gsLst>
                  <a:lin ang="5400000" scaled="0"/>
                </a:gradFill>
                <a:latin typeface="TTTGB Medium" panose="020C06030202040F0204" pitchFamily="34" charset="-122"/>
                <a:ea typeface="TTTGB Medium" panose="020C06030202040F0204" pitchFamily="34" charset="-122"/>
              </a:rPr>
              <a:t>/QQ/</a:t>
            </a:r>
            <a:r>
              <a:rPr lang="zh-CN" altLang="en-US" b="1" dirty="0">
                <a:gradFill>
                  <a:gsLst>
                    <a:gs pos="0">
                      <a:srgbClr val="33C9FF"/>
                    </a:gs>
                    <a:gs pos="100000">
                      <a:srgbClr val="667FFF"/>
                    </a:gs>
                  </a:gsLst>
                  <a:lin ang="5400000" scaled="0"/>
                </a:gradFill>
                <a:latin typeface="TTTGB Medium" panose="020C06030202040F0204" pitchFamily="34" charset="-122"/>
                <a:ea typeface="TTTGB Medium" panose="020C06030202040F0204" pitchFamily="34" charset="-122"/>
              </a:rPr>
              <a:t>电脑网页 上进入课堂学习</a:t>
            </a:r>
            <a:endParaRPr kumimoji="1"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7077526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37815E5-647C-9B4C-8836-E1FA222505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3985" y="123093"/>
            <a:ext cx="2591753" cy="207354"/>
          </a:xfrm>
        </p:spPr>
        <p:txBody>
          <a:bodyPr/>
          <a:lstStyle/>
          <a:p>
            <a:pPr algn="l"/>
            <a:r>
              <a:rPr lang="en-US" altLang="zh-CN" sz="700" b="1" dirty="0">
                <a:solidFill>
                  <a:srgbClr val="FFFF00"/>
                </a:solidFill>
                <a:latin typeface="TTTGB Medium" panose="020C06030202040F0204" pitchFamily="34" charset="-122"/>
                <a:ea typeface="TTTGB Medium" panose="020C06030202040F0204" pitchFamily="34" charset="-122"/>
                <a:cs typeface="+mn-cs"/>
              </a:rPr>
              <a:t>05</a:t>
            </a:r>
            <a:r>
              <a:rPr lang="zh-CN" altLang="en-US" sz="700" b="1" dirty="0">
                <a:solidFill>
                  <a:srgbClr val="FFFF00"/>
                </a:solidFill>
                <a:latin typeface="TTTGB Medium" panose="020C06030202040F0204" pitchFamily="34" charset="-122"/>
                <a:ea typeface="TTTGB Medium" panose="020C06030202040F0204" pitchFamily="34" charset="-122"/>
                <a:cs typeface="+mn-cs"/>
              </a:rPr>
              <a:t> 认识直播间界面：</a:t>
            </a:r>
            <a:endParaRPr lang="zh-CN" altLang="en-US" sz="800" b="1" dirty="0">
              <a:gradFill>
                <a:gsLst>
                  <a:gs pos="0">
                    <a:srgbClr val="33C9FF"/>
                  </a:gs>
                  <a:gs pos="100000">
                    <a:srgbClr val="667FFF"/>
                  </a:gs>
                </a:gsLst>
                <a:lin ang="5400000" scaled="0"/>
              </a:gradFill>
              <a:latin typeface="TTTGB Medium" panose="020C06030202040F0204" pitchFamily="34" charset="-122"/>
              <a:ea typeface="TTTGB Medium" panose="020C06030202040F0204" pitchFamily="34" charset="-122"/>
              <a:cs typeface="+mn-cs"/>
            </a:endParaRP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678075D8-0EE2-8D47-A3CA-5814302647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6312" y="373960"/>
            <a:ext cx="1911800" cy="1079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89356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37815E5-647C-9B4C-8836-E1FA222505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3985" y="123093"/>
            <a:ext cx="2591753" cy="207354"/>
          </a:xfrm>
        </p:spPr>
        <p:txBody>
          <a:bodyPr/>
          <a:lstStyle/>
          <a:p>
            <a:pPr algn="l"/>
            <a:r>
              <a:rPr lang="en-US" altLang="zh-CN" sz="700" b="1" dirty="0">
                <a:solidFill>
                  <a:srgbClr val="FFFF00"/>
                </a:solidFill>
                <a:latin typeface="TTTGB Medium" panose="020C06030202040F0204" pitchFamily="34" charset="-122"/>
                <a:ea typeface="TTTGB Medium" panose="020C06030202040F0204" pitchFamily="34" charset="-122"/>
                <a:cs typeface="+mn-cs"/>
              </a:rPr>
              <a:t>06</a:t>
            </a:r>
            <a:r>
              <a:rPr lang="zh-CN" altLang="en-US" sz="700" b="1" dirty="0">
                <a:solidFill>
                  <a:srgbClr val="FFFF00"/>
                </a:solidFill>
                <a:latin typeface="TTTGB Medium" panose="020C06030202040F0204" pitchFamily="34" charset="-122"/>
                <a:ea typeface="TTTGB Medium" panose="020C06030202040F0204" pitchFamily="34" charset="-122"/>
                <a:cs typeface="+mn-cs"/>
              </a:rPr>
              <a:t> 上课前的准备：</a:t>
            </a:r>
            <a:endParaRPr lang="zh-CN" altLang="en-US" sz="800" b="1" dirty="0">
              <a:gradFill>
                <a:gsLst>
                  <a:gs pos="0">
                    <a:srgbClr val="33C9FF"/>
                  </a:gs>
                  <a:gs pos="100000">
                    <a:srgbClr val="667FFF"/>
                  </a:gs>
                </a:gsLst>
                <a:lin ang="5400000" scaled="0"/>
              </a:gradFill>
              <a:latin typeface="TTTGB Medium" panose="020C06030202040F0204" pitchFamily="34" charset="-122"/>
              <a:ea typeface="TTTGB Medium" panose="020C06030202040F0204" pitchFamily="34" charset="-122"/>
              <a:cs typeface="+mn-cs"/>
            </a:endParaRP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069351EC-22A4-C046-BDDF-A349DB9ED4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0765" y="536573"/>
            <a:ext cx="567350" cy="712005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42C36839-8A63-FD43-A60F-90AAE819352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10810" y="542923"/>
            <a:ext cx="793826" cy="711203"/>
          </a:xfrm>
          <a:prstGeom prst="rect">
            <a:avLst/>
          </a:prstGeom>
        </p:spPr>
      </p:pic>
      <p:sp>
        <p:nvSpPr>
          <p:cNvPr id="5" name="矩形 4">
            <a:extLst>
              <a:ext uri="{FF2B5EF4-FFF2-40B4-BE49-F238E27FC236}">
                <a16:creationId xmlns:a16="http://schemas.microsoft.com/office/drawing/2014/main" id="{161F6F34-C0D7-3E48-AD4D-42E5BE279117}"/>
              </a:ext>
            </a:extLst>
          </p:cNvPr>
          <p:cNvSpPr/>
          <p:nvPr/>
        </p:nvSpPr>
        <p:spPr>
          <a:xfrm>
            <a:off x="143985" y="299393"/>
            <a:ext cx="1560990" cy="1846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b="1" dirty="0">
                <a:gradFill>
                  <a:gsLst>
                    <a:gs pos="0">
                      <a:srgbClr val="33C9FF"/>
                    </a:gs>
                    <a:gs pos="100000">
                      <a:srgbClr val="667FFF"/>
                    </a:gs>
                  </a:gsLst>
                  <a:lin ang="5400000" scaled="0"/>
                </a:gradFill>
                <a:latin typeface="TTTGB Medium" panose="020C06030202040F0204" pitchFamily="34" charset="-122"/>
                <a:ea typeface="TTTGB Medium" panose="020C06030202040F0204" pitchFamily="34" charset="-122"/>
              </a:rPr>
              <a:t>课前要测试好 摄像头，麦克风 是否正常</a:t>
            </a:r>
            <a:endParaRPr kumimoji="1" lang="zh-CN" altLang="en-US" dirty="0"/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517DDD87-F437-F442-8C91-4DDC84F3DA7D}"/>
              </a:ext>
            </a:extLst>
          </p:cNvPr>
          <p:cNvSpPr txBox="1"/>
          <p:nvPr/>
        </p:nvSpPr>
        <p:spPr>
          <a:xfrm>
            <a:off x="143985" y="1275166"/>
            <a:ext cx="10541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" b="1" dirty="0">
                <a:gradFill>
                  <a:gsLst>
                    <a:gs pos="0">
                      <a:srgbClr val="33C9FF"/>
                    </a:gs>
                    <a:gs pos="100000">
                      <a:srgbClr val="667FFF"/>
                    </a:gs>
                  </a:gsLst>
                  <a:lin ang="5400000" scaled="0"/>
                </a:gradFill>
                <a:ea typeface="TTTGB Medium" panose="020C06030202040F0204" pitchFamily="34" charset="-122"/>
              </a:rPr>
              <a:t>进入直播间后可以在</a:t>
            </a:r>
            <a:r>
              <a:rPr lang="zh-CN" altLang="en-US" sz="400" b="1" dirty="0">
                <a:solidFill>
                  <a:srgbClr val="FFFF00"/>
                </a:solidFill>
                <a:ea typeface="TTTGB Medium" panose="020C06030202040F0204" pitchFamily="34" charset="-122"/>
              </a:rPr>
              <a:t>“系统设置”</a:t>
            </a:r>
            <a:r>
              <a:rPr lang="zh-CN" altLang="en-US" sz="400" b="1" dirty="0">
                <a:gradFill>
                  <a:gsLst>
                    <a:gs pos="0">
                      <a:srgbClr val="33C9FF"/>
                    </a:gs>
                    <a:gs pos="100000">
                      <a:srgbClr val="667FFF"/>
                    </a:gs>
                  </a:gsLst>
                  <a:lin ang="5400000" scaled="0"/>
                </a:gradFill>
                <a:ea typeface="TTTGB Medium" panose="020C06030202040F0204" pitchFamily="34" charset="-122"/>
              </a:rPr>
              <a:t>设置和调试设备</a:t>
            </a: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517A5A18-94D2-BC47-82BC-E0D8FB606DB5}"/>
              </a:ext>
            </a:extLst>
          </p:cNvPr>
          <p:cNvSpPr txBox="1"/>
          <p:nvPr/>
        </p:nvSpPr>
        <p:spPr>
          <a:xfrm>
            <a:off x="1323497" y="1276355"/>
            <a:ext cx="122872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" b="1" dirty="0">
                <a:gradFill>
                  <a:gsLst>
                    <a:gs pos="0">
                      <a:srgbClr val="33C9FF"/>
                    </a:gs>
                    <a:gs pos="100000">
                      <a:srgbClr val="667FFF"/>
                    </a:gs>
                  </a:gsLst>
                  <a:lin ang="5400000" scaled="0"/>
                </a:gradFill>
                <a:ea typeface="TTTGB Medium" panose="020C06030202040F0204" pitchFamily="34" charset="-122"/>
              </a:rPr>
              <a:t>点击</a:t>
            </a:r>
            <a:r>
              <a:rPr lang="zh-CN" altLang="en-US" sz="400" b="1" dirty="0">
                <a:solidFill>
                  <a:srgbClr val="FFFF00"/>
                </a:solidFill>
                <a:ea typeface="TTTGB Medium" panose="020C06030202040F0204" pitchFamily="34" charset="-122"/>
              </a:rPr>
              <a:t>“打开预览”</a:t>
            </a:r>
            <a:r>
              <a:rPr lang="zh-CN" altLang="en-US" sz="400" b="1" dirty="0">
                <a:gradFill>
                  <a:gsLst>
                    <a:gs pos="0">
                      <a:srgbClr val="33C9FF"/>
                    </a:gs>
                    <a:gs pos="100000">
                      <a:srgbClr val="667FFF"/>
                    </a:gs>
                  </a:gsLst>
                  <a:lin ang="5400000" scaled="0"/>
                </a:gradFill>
                <a:ea typeface="TTTGB Medium" panose="020C06030202040F0204" pitchFamily="34" charset="-122"/>
              </a:rPr>
              <a:t>即可看到选中的摄像头画面</a:t>
            </a:r>
            <a:endParaRPr lang="en-US" altLang="zh-CN" sz="400" b="1" dirty="0">
              <a:gradFill>
                <a:gsLst>
                  <a:gs pos="0">
                    <a:srgbClr val="33C9FF"/>
                  </a:gs>
                  <a:gs pos="100000">
                    <a:srgbClr val="667FFF"/>
                  </a:gs>
                </a:gsLst>
                <a:lin ang="5400000" scaled="0"/>
              </a:gradFill>
              <a:ea typeface="TTTGB Medium" panose="020C06030202040F0204" pitchFamily="34" charset="-122"/>
            </a:endParaRPr>
          </a:p>
          <a:p>
            <a:r>
              <a:rPr lang="zh-CN" altLang="en-US" sz="400" b="1" dirty="0">
                <a:gradFill>
                  <a:gsLst>
                    <a:gs pos="0">
                      <a:srgbClr val="33C9FF"/>
                    </a:gs>
                    <a:gs pos="100000">
                      <a:srgbClr val="667FFF"/>
                    </a:gs>
                  </a:gsLst>
                  <a:lin ang="5400000" scaled="0"/>
                </a:gradFill>
                <a:ea typeface="TTTGB Medium" panose="020C06030202040F0204" pitchFamily="34" charset="-122"/>
              </a:rPr>
              <a:t>点击</a:t>
            </a:r>
            <a:r>
              <a:rPr lang="zh-CN" altLang="en-US" sz="400" b="1" dirty="0">
                <a:solidFill>
                  <a:srgbClr val="FFFF00"/>
                </a:solidFill>
                <a:ea typeface="TTTGB Medium" panose="020C06030202040F0204" pitchFamily="34" charset="-122"/>
              </a:rPr>
              <a:t>“打开侦听”</a:t>
            </a:r>
            <a:r>
              <a:rPr lang="zh-CN" altLang="en-US" sz="400" b="1" dirty="0">
                <a:gradFill>
                  <a:gsLst>
                    <a:gs pos="0">
                      <a:srgbClr val="33C9FF"/>
                    </a:gs>
                    <a:gs pos="100000">
                      <a:srgbClr val="667FFF"/>
                    </a:gs>
                  </a:gsLst>
                  <a:lin ang="5400000" scaled="0"/>
                </a:gradFill>
                <a:ea typeface="TTTGB Medium" panose="020C06030202040F0204" pitchFamily="34" charset="-122"/>
              </a:rPr>
              <a:t>即可听到选中的麦克风声音（建议佩戴耳机，避免出现回音）</a:t>
            </a:r>
          </a:p>
        </p:txBody>
      </p:sp>
    </p:spTree>
    <p:extLst>
      <p:ext uri="{BB962C8B-B14F-4D97-AF65-F5344CB8AC3E}">
        <p14:creationId xmlns:p14="http://schemas.microsoft.com/office/powerpoint/2010/main" val="386874595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">
  <a:themeElements>
    <a:clrScheme name="办公室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自定义 1">
      <a:majorFont>
        <a:latin typeface="Calibri"/>
        <a:ea typeface="TTTGB Medium"/>
        <a:cs typeface=""/>
      </a:majorFont>
      <a:minorFont>
        <a:latin typeface="Calibri"/>
        <a:ea typeface="宋体"/>
        <a:cs typeface=""/>
      </a:minorFont>
    </a:fontScheme>
    <a:fmtScheme name="办公室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2611</TotalTime>
  <Words>861</Words>
  <Application>Microsoft Macintosh PowerPoint</Application>
  <PresentationFormat>自定义</PresentationFormat>
  <Paragraphs>86</Paragraphs>
  <Slides>25</Slides>
  <Notes>17</Notes>
  <HiddenSlides>0</HiddenSlides>
  <MMClips>0</MMClips>
  <ScaleCrop>false</ScaleCrop>
  <HeadingPairs>
    <vt:vector size="6" baseType="variant">
      <vt:variant>
        <vt:lpstr>已用的字体</vt:lpstr>
      </vt:variant>
      <vt:variant>
        <vt:i4>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25</vt:i4>
      </vt:variant>
    </vt:vector>
  </HeadingPairs>
  <TitlesOfParts>
    <vt:vector size="31" baseType="lpstr">
      <vt:lpstr>等线</vt:lpstr>
      <vt:lpstr>TTTGB Medium</vt:lpstr>
      <vt:lpstr>Arial</vt:lpstr>
      <vt:lpstr>Calibri</vt:lpstr>
      <vt:lpstr>Wingdings</vt:lpstr>
      <vt:lpstr>Office 主题</vt:lpstr>
      <vt:lpstr>PowerPoint 演示文稿</vt:lpstr>
      <vt:lpstr>PowerPoint 演示文稿</vt:lpstr>
      <vt:lpstr>PowerPoint 演示文稿</vt:lpstr>
      <vt:lpstr>01 ：下载/安装客户端 </vt:lpstr>
      <vt:lpstr>02：登录腾讯课堂极速版 </vt:lpstr>
      <vt:lpstr>03：进入直播间</vt:lpstr>
      <vt:lpstr>04：邀请学生听课</vt:lpstr>
      <vt:lpstr>05 认识直播间界面：</vt:lpstr>
      <vt:lpstr>06 上课前的准备：</vt:lpstr>
      <vt:lpstr>07 四大主要上课模式：</vt:lpstr>
      <vt:lpstr>07 四大主要上课模式：屏幕分享授课</vt:lpstr>
      <vt:lpstr>07 四大主要上课模式： PPT授课</vt:lpstr>
      <vt:lpstr>07 四大主要上课模式： 播放视频授课</vt:lpstr>
      <vt:lpstr>07 四大主要上课模式： 摄像头授课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baiwei</dc:creator>
  <cp:lastModifiedBy>wang xin</cp:lastModifiedBy>
  <cp:revision>223</cp:revision>
  <dcterms:created xsi:type="dcterms:W3CDTF">2018-12-14T07:18:57Z</dcterms:created>
  <dcterms:modified xsi:type="dcterms:W3CDTF">2020-02-14T09:56:09Z</dcterms:modified>
</cp:coreProperties>
</file>